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67" r:id="rId3"/>
    <p:sldId id="322" r:id="rId4"/>
    <p:sldId id="300" r:id="rId5"/>
    <p:sldId id="329" r:id="rId6"/>
    <p:sldId id="328" r:id="rId7"/>
    <p:sldId id="313" r:id="rId8"/>
    <p:sldId id="287" r:id="rId9"/>
    <p:sldId id="314" r:id="rId10"/>
    <p:sldId id="315" r:id="rId11"/>
    <p:sldId id="316" r:id="rId12"/>
    <p:sldId id="317" r:id="rId13"/>
    <p:sldId id="318" r:id="rId14"/>
    <p:sldId id="301" r:id="rId15"/>
    <p:sldId id="288" r:id="rId16"/>
    <p:sldId id="289" r:id="rId17"/>
    <p:sldId id="292" r:id="rId18"/>
    <p:sldId id="293" r:id="rId19"/>
    <p:sldId id="302" r:id="rId20"/>
    <p:sldId id="297" r:id="rId21"/>
    <p:sldId id="269" r:id="rId22"/>
    <p:sldId id="270" r:id="rId23"/>
    <p:sldId id="298" r:id="rId24"/>
    <p:sldId id="271" r:id="rId25"/>
    <p:sldId id="299" r:id="rId26"/>
    <p:sldId id="303" r:id="rId27"/>
    <p:sldId id="258" r:id="rId28"/>
    <p:sldId id="272" r:id="rId29"/>
    <p:sldId id="273" r:id="rId30"/>
    <p:sldId id="274" r:id="rId31"/>
    <p:sldId id="275" r:id="rId32"/>
    <p:sldId id="276" r:id="rId33"/>
    <p:sldId id="304" r:id="rId34"/>
    <p:sldId id="262" r:id="rId35"/>
    <p:sldId id="277" r:id="rId36"/>
    <p:sldId id="278" r:id="rId37"/>
    <p:sldId id="279" r:id="rId38"/>
    <p:sldId id="305" r:id="rId39"/>
    <p:sldId id="306" r:id="rId40"/>
    <p:sldId id="309" r:id="rId41"/>
    <p:sldId id="308" r:id="rId42"/>
    <p:sldId id="307" r:id="rId43"/>
    <p:sldId id="310" r:id="rId44"/>
    <p:sldId id="326" r:id="rId45"/>
    <p:sldId id="325" r:id="rId46"/>
    <p:sldId id="257" r:id="rId47"/>
    <p:sldId id="323" r:id="rId48"/>
    <p:sldId id="280" r:id="rId49"/>
    <p:sldId id="281" r:id="rId50"/>
    <p:sldId id="282" r:id="rId51"/>
    <p:sldId id="283" r:id="rId52"/>
    <p:sldId id="284" r:id="rId53"/>
    <p:sldId id="286" r:id="rId54"/>
    <p:sldId id="319" r:id="rId55"/>
    <p:sldId id="320" r:id="rId56"/>
    <p:sldId id="321"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63" d="100"/>
          <a:sy n="63" d="100"/>
        </p:scale>
        <p:origin x="423"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dministrator\Desktop\&#36719;&#20214;&#39033;&#30446;&#31649;&#29702;\&#39033;&#30446;&#25104;&#26412;&#31649;&#29702;\&#39033;&#30446;&#25104;&#26412;&#31649;&#29702;&#22270;&#34920;&#33609;&#31295;.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ea"/>
                <a:sym typeface="+mn-lt"/>
              </a:defRPr>
            </a:pPr>
            <a:r>
              <a:rPr lang="zh-CN"/>
              <a:t>人力资源配置直方图</a:t>
            </a:r>
          </a:p>
        </c:rich>
      </c:tx>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ea"/>
              <a:sym typeface="+mn-lt"/>
            </a:defRPr>
          </a:pPr>
          <a:endParaRPr lang="zh-CN"/>
        </a:p>
      </c:txPr>
    </c:title>
    <c:autoTitleDeleted val="0"/>
    <c:plotArea>
      <c:layout/>
      <c:barChart>
        <c:barDir val="col"/>
        <c:grouping val="stacked"/>
        <c:varyColors val="0"/>
        <c:ser>
          <c:idx val="0"/>
          <c:order val="0"/>
          <c:tx>
            <c:strRef>
              <c:f>Sheet1!$A$5</c:f>
              <c:strCache>
                <c:ptCount val="1"/>
                <c:pt idx="0">
                  <c:v>项目经理</c:v>
                </c:pt>
              </c:strCache>
            </c:strRef>
          </c:tx>
          <c:spPr>
            <a:solidFill>
              <a:srgbClr val="EF6315">
                <a:alpha val="91000"/>
              </a:srgbClr>
            </a:solidFill>
            <a:ln>
              <a:noFill/>
            </a:ln>
            <a:effectLst/>
          </c:spPr>
          <c:invertIfNegative val="0"/>
          <c:cat>
            <c:strRef>
              <c:f>Sheet1!$B$4:$E$4</c:f>
              <c:strCache>
                <c:ptCount val="4"/>
                <c:pt idx="0">
                  <c:v>概念阶段</c:v>
                </c:pt>
                <c:pt idx="1">
                  <c:v>计划阶段</c:v>
                </c:pt>
                <c:pt idx="2">
                  <c:v>实施阶段</c:v>
                </c:pt>
                <c:pt idx="3">
                  <c:v>收尾阶段</c:v>
                </c:pt>
              </c:strCache>
            </c:strRef>
          </c:cat>
          <c:val>
            <c:numRef>
              <c:f>Sheet1!$B$5:$E$5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0-B690-45C9-A4CF-9D892F0A3FC1}"/>
            </c:ext>
          </c:extLst>
        </c:ser>
        <c:ser>
          <c:idx val="1"/>
          <c:order val="1"/>
          <c:tx>
            <c:strRef>
              <c:f>Sheet1!$A$6</c:f>
              <c:strCache>
                <c:ptCount val="1"/>
                <c:pt idx="0">
                  <c:v>需求分析员</c:v>
                </c:pt>
              </c:strCache>
            </c:strRef>
          </c:tx>
          <c:spPr>
            <a:solidFill>
              <a:schemeClr val="accent1"/>
            </a:solidFill>
            <a:ln>
              <a:noFill/>
            </a:ln>
            <a:effectLst/>
          </c:spPr>
          <c:invertIfNegative val="0"/>
          <c:cat>
            <c:strRef>
              <c:f>Sheet1!$B$4:$E$4</c:f>
              <c:strCache>
                <c:ptCount val="4"/>
                <c:pt idx="0">
                  <c:v>概念阶段</c:v>
                </c:pt>
                <c:pt idx="1">
                  <c:v>计划阶段</c:v>
                </c:pt>
                <c:pt idx="2">
                  <c:v>实施阶段</c:v>
                </c:pt>
                <c:pt idx="3">
                  <c:v>收尾阶段</c:v>
                </c:pt>
              </c:strCache>
            </c:strRef>
          </c:cat>
          <c:val>
            <c:numRef>
              <c:f>Sheet1!$B$6:$E$6</c:f>
              <c:numCache>
                <c:formatCode>General</c:formatCode>
                <c:ptCount val="4"/>
                <c:pt idx="0">
                  <c:v>1</c:v>
                </c:pt>
                <c:pt idx="3">
                  <c:v>1</c:v>
                </c:pt>
              </c:numCache>
            </c:numRef>
          </c:val>
          <c:extLst>
            <c:ext xmlns:c16="http://schemas.microsoft.com/office/drawing/2014/chart" uri="{C3380CC4-5D6E-409C-BE32-E72D297353CC}">
              <c16:uniqueId val="{00000001-B690-45C9-A4CF-9D892F0A3FC1}"/>
            </c:ext>
          </c:extLst>
        </c:ser>
        <c:ser>
          <c:idx val="2"/>
          <c:order val="2"/>
          <c:tx>
            <c:strRef>
              <c:f>Sheet1!$A$7</c:f>
              <c:strCache>
                <c:ptCount val="1"/>
                <c:pt idx="0">
                  <c:v>系统分析员</c:v>
                </c:pt>
              </c:strCache>
            </c:strRef>
          </c:tx>
          <c:spPr>
            <a:solidFill>
              <a:schemeClr val="accent2">
                <a:lumMod val="20000"/>
                <a:lumOff val="80000"/>
              </a:schemeClr>
            </a:solidFill>
            <a:ln>
              <a:noFill/>
            </a:ln>
            <a:effectLst/>
          </c:spPr>
          <c:invertIfNegative val="0"/>
          <c:cat>
            <c:strRef>
              <c:f>Sheet1!$B$4:$E$4</c:f>
              <c:strCache>
                <c:ptCount val="4"/>
                <c:pt idx="0">
                  <c:v>概念阶段</c:v>
                </c:pt>
                <c:pt idx="1">
                  <c:v>计划阶段</c:v>
                </c:pt>
                <c:pt idx="2">
                  <c:v>实施阶段</c:v>
                </c:pt>
                <c:pt idx="3">
                  <c:v>收尾阶段</c:v>
                </c:pt>
              </c:strCache>
            </c:strRef>
          </c:cat>
          <c:val>
            <c:numRef>
              <c:f>Sheet1!$B$7:$E$7</c:f>
              <c:numCache>
                <c:formatCode>General</c:formatCode>
                <c:ptCount val="4"/>
                <c:pt idx="1">
                  <c:v>1</c:v>
                </c:pt>
              </c:numCache>
            </c:numRef>
          </c:val>
          <c:extLst>
            <c:ext xmlns:c16="http://schemas.microsoft.com/office/drawing/2014/chart" uri="{C3380CC4-5D6E-409C-BE32-E72D297353CC}">
              <c16:uniqueId val="{00000002-B690-45C9-A4CF-9D892F0A3FC1}"/>
            </c:ext>
          </c:extLst>
        </c:ser>
        <c:ser>
          <c:idx val="3"/>
          <c:order val="3"/>
          <c:tx>
            <c:strRef>
              <c:f>Sheet1!$A$8</c:f>
              <c:strCache>
                <c:ptCount val="1"/>
                <c:pt idx="0">
                  <c:v>系统管理员</c:v>
                </c:pt>
              </c:strCache>
            </c:strRef>
          </c:tx>
          <c:spPr>
            <a:solidFill>
              <a:schemeClr val="accent5"/>
            </a:solidFill>
            <a:ln>
              <a:noFill/>
            </a:ln>
            <a:effectLst/>
          </c:spPr>
          <c:invertIfNegative val="0"/>
          <c:cat>
            <c:strRef>
              <c:f>Sheet1!$B$4:$E$4</c:f>
              <c:strCache>
                <c:ptCount val="4"/>
                <c:pt idx="0">
                  <c:v>概念阶段</c:v>
                </c:pt>
                <c:pt idx="1">
                  <c:v>计划阶段</c:v>
                </c:pt>
                <c:pt idx="2">
                  <c:v>实施阶段</c:v>
                </c:pt>
                <c:pt idx="3">
                  <c:v>收尾阶段</c:v>
                </c:pt>
              </c:strCache>
            </c:strRef>
          </c:cat>
          <c:val>
            <c:numRef>
              <c:f>Sheet1!$B$8:$E$8</c:f>
              <c:numCache>
                <c:formatCode>General</c:formatCode>
                <c:ptCount val="4"/>
                <c:pt idx="1">
                  <c:v>1</c:v>
                </c:pt>
                <c:pt idx="2">
                  <c:v>1</c:v>
                </c:pt>
              </c:numCache>
            </c:numRef>
          </c:val>
          <c:extLst>
            <c:ext xmlns:c16="http://schemas.microsoft.com/office/drawing/2014/chart" uri="{C3380CC4-5D6E-409C-BE32-E72D297353CC}">
              <c16:uniqueId val="{00000003-B690-45C9-A4CF-9D892F0A3FC1}"/>
            </c:ext>
          </c:extLst>
        </c:ser>
        <c:ser>
          <c:idx val="4"/>
          <c:order val="4"/>
          <c:tx>
            <c:strRef>
              <c:f>Sheet1!$A$9</c:f>
              <c:strCache>
                <c:ptCount val="1"/>
                <c:pt idx="0">
                  <c:v>UI设计师</c:v>
                </c:pt>
              </c:strCache>
            </c:strRef>
          </c:tx>
          <c:spPr>
            <a:solidFill>
              <a:schemeClr val="accent2">
                <a:lumMod val="60000"/>
                <a:lumOff val="40000"/>
              </a:schemeClr>
            </a:solidFill>
            <a:ln>
              <a:noFill/>
            </a:ln>
            <a:effectLst/>
          </c:spPr>
          <c:invertIfNegative val="0"/>
          <c:cat>
            <c:strRef>
              <c:f>Sheet1!$B$4:$E$4</c:f>
              <c:strCache>
                <c:ptCount val="4"/>
                <c:pt idx="0">
                  <c:v>概念阶段</c:v>
                </c:pt>
                <c:pt idx="1">
                  <c:v>计划阶段</c:v>
                </c:pt>
                <c:pt idx="2">
                  <c:v>实施阶段</c:v>
                </c:pt>
                <c:pt idx="3">
                  <c:v>收尾阶段</c:v>
                </c:pt>
              </c:strCache>
            </c:strRef>
          </c:cat>
          <c:val>
            <c:numRef>
              <c:f>Sheet1!$B$9:$E$9</c:f>
              <c:numCache>
                <c:formatCode>General</c:formatCode>
                <c:ptCount val="4"/>
                <c:pt idx="2">
                  <c:v>1</c:v>
                </c:pt>
              </c:numCache>
            </c:numRef>
          </c:val>
          <c:extLst>
            <c:ext xmlns:c16="http://schemas.microsoft.com/office/drawing/2014/chart" uri="{C3380CC4-5D6E-409C-BE32-E72D297353CC}">
              <c16:uniqueId val="{00000004-B690-45C9-A4CF-9D892F0A3FC1}"/>
            </c:ext>
          </c:extLst>
        </c:ser>
        <c:ser>
          <c:idx val="5"/>
          <c:order val="5"/>
          <c:tx>
            <c:strRef>
              <c:f>Sheet1!$A$10</c:f>
              <c:strCache>
                <c:ptCount val="1"/>
                <c:pt idx="0">
                  <c:v>前端工程师</c:v>
                </c:pt>
              </c:strCache>
            </c:strRef>
          </c:tx>
          <c:spPr>
            <a:solidFill>
              <a:schemeClr val="accent1">
                <a:lumMod val="60000"/>
                <a:lumOff val="40000"/>
              </a:schemeClr>
            </a:solidFill>
            <a:ln>
              <a:noFill/>
            </a:ln>
            <a:effectLst/>
          </c:spPr>
          <c:invertIfNegative val="0"/>
          <c:cat>
            <c:strRef>
              <c:f>Sheet1!$B$4:$E$4</c:f>
              <c:strCache>
                <c:ptCount val="4"/>
                <c:pt idx="0">
                  <c:v>概念阶段</c:v>
                </c:pt>
                <c:pt idx="1">
                  <c:v>计划阶段</c:v>
                </c:pt>
                <c:pt idx="2">
                  <c:v>实施阶段</c:v>
                </c:pt>
                <c:pt idx="3">
                  <c:v>收尾阶段</c:v>
                </c:pt>
              </c:strCache>
            </c:strRef>
          </c:cat>
          <c:val>
            <c:numRef>
              <c:f>Sheet1!$B$10:$E$10</c:f>
              <c:numCache>
                <c:formatCode>General</c:formatCode>
                <c:ptCount val="4"/>
                <c:pt idx="2">
                  <c:v>2</c:v>
                </c:pt>
              </c:numCache>
            </c:numRef>
          </c:val>
          <c:extLst>
            <c:ext xmlns:c16="http://schemas.microsoft.com/office/drawing/2014/chart" uri="{C3380CC4-5D6E-409C-BE32-E72D297353CC}">
              <c16:uniqueId val="{00000005-B690-45C9-A4CF-9D892F0A3FC1}"/>
            </c:ext>
          </c:extLst>
        </c:ser>
        <c:ser>
          <c:idx val="6"/>
          <c:order val="6"/>
          <c:tx>
            <c:strRef>
              <c:f>Sheet1!$A$11</c:f>
              <c:strCache>
                <c:ptCount val="1"/>
                <c:pt idx="0">
                  <c:v>后端工程师</c:v>
                </c:pt>
              </c:strCache>
            </c:strRef>
          </c:tx>
          <c:spPr>
            <a:solidFill>
              <a:schemeClr val="accent2">
                <a:lumMod val="40000"/>
                <a:lumOff val="60000"/>
              </a:schemeClr>
            </a:solidFill>
            <a:ln>
              <a:noFill/>
            </a:ln>
            <a:effectLst/>
          </c:spPr>
          <c:invertIfNegative val="0"/>
          <c:cat>
            <c:strRef>
              <c:f>Sheet1!$B$4:$E$4</c:f>
              <c:strCache>
                <c:ptCount val="4"/>
                <c:pt idx="0">
                  <c:v>概念阶段</c:v>
                </c:pt>
                <c:pt idx="1">
                  <c:v>计划阶段</c:v>
                </c:pt>
                <c:pt idx="2">
                  <c:v>实施阶段</c:v>
                </c:pt>
                <c:pt idx="3">
                  <c:v>收尾阶段</c:v>
                </c:pt>
              </c:strCache>
            </c:strRef>
          </c:cat>
          <c:val>
            <c:numRef>
              <c:f>Sheet1!$B$11:$E$11</c:f>
              <c:numCache>
                <c:formatCode>General</c:formatCode>
                <c:ptCount val="4"/>
                <c:pt idx="2">
                  <c:v>2</c:v>
                </c:pt>
              </c:numCache>
            </c:numRef>
          </c:val>
          <c:extLst>
            <c:ext xmlns:c16="http://schemas.microsoft.com/office/drawing/2014/chart" uri="{C3380CC4-5D6E-409C-BE32-E72D297353CC}">
              <c16:uniqueId val="{00000006-B690-45C9-A4CF-9D892F0A3FC1}"/>
            </c:ext>
          </c:extLst>
        </c:ser>
        <c:ser>
          <c:idx val="7"/>
          <c:order val="7"/>
          <c:tx>
            <c:strRef>
              <c:f>Sheet1!$A$12</c:f>
              <c:strCache>
                <c:ptCount val="1"/>
                <c:pt idx="0">
                  <c:v>测试工程师</c:v>
                </c:pt>
              </c:strCache>
            </c:strRef>
          </c:tx>
          <c:spPr>
            <a:solidFill>
              <a:schemeClr val="accent5">
                <a:lumMod val="40000"/>
                <a:lumOff val="60000"/>
              </a:schemeClr>
            </a:solidFill>
            <a:ln>
              <a:noFill/>
            </a:ln>
            <a:effectLst/>
          </c:spPr>
          <c:invertIfNegative val="0"/>
          <c:cat>
            <c:strRef>
              <c:f>Sheet1!$B$4:$E$4</c:f>
              <c:strCache>
                <c:ptCount val="4"/>
                <c:pt idx="0">
                  <c:v>概念阶段</c:v>
                </c:pt>
                <c:pt idx="1">
                  <c:v>计划阶段</c:v>
                </c:pt>
                <c:pt idx="2">
                  <c:v>实施阶段</c:v>
                </c:pt>
                <c:pt idx="3">
                  <c:v>收尾阶段</c:v>
                </c:pt>
              </c:strCache>
            </c:strRef>
          </c:cat>
          <c:val>
            <c:numRef>
              <c:f>Sheet1!$B$12:$E$12</c:f>
              <c:numCache>
                <c:formatCode>General</c:formatCode>
                <c:ptCount val="4"/>
                <c:pt idx="2">
                  <c:v>1</c:v>
                </c:pt>
              </c:numCache>
            </c:numRef>
          </c:val>
          <c:extLst>
            <c:ext xmlns:c16="http://schemas.microsoft.com/office/drawing/2014/chart" uri="{C3380CC4-5D6E-409C-BE32-E72D297353CC}">
              <c16:uniqueId val="{00000007-B690-45C9-A4CF-9D892F0A3FC1}"/>
            </c:ext>
          </c:extLst>
        </c:ser>
        <c:dLbls>
          <c:showLegendKey val="0"/>
          <c:showVal val="0"/>
          <c:showCatName val="0"/>
          <c:showSerName val="0"/>
          <c:showPercent val="0"/>
          <c:showBubbleSize val="0"/>
        </c:dLbls>
        <c:gapWidth val="150"/>
        <c:overlap val="100"/>
        <c:axId val="9324959"/>
        <c:axId val="5422687"/>
      </c:barChart>
      <c:catAx>
        <c:axId val="93249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ea"/>
                <a:sym typeface="+mn-lt"/>
              </a:defRPr>
            </a:pPr>
            <a:endParaRPr lang="zh-CN"/>
          </a:p>
        </c:txPr>
        <c:crossAx val="5422687"/>
        <c:crosses val="autoZero"/>
        <c:auto val="1"/>
        <c:lblAlgn val="ctr"/>
        <c:lblOffset val="100"/>
        <c:noMultiLvlLbl val="0"/>
      </c:catAx>
      <c:valAx>
        <c:axId val="54226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6350">
            <a:solidFill>
              <a:schemeClr val="bg2">
                <a:lumMod val="75000"/>
              </a:schemeClr>
            </a:solid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ea"/>
                <a:sym typeface="+mn-lt"/>
              </a:defRPr>
            </a:pPr>
            <a:endParaRPr lang="zh-CN"/>
          </a:p>
        </c:txPr>
        <c:crossAx val="93249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lnSpc>
          <a:spcPct val="120000"/>
        </a:lnSpc>
        <a:spcBef>
          <a:spcPts val="0"/>
        </a:spcBef>
        <a:spcAft>
          <a:spcPts val="0"/>
        </a:spcAft>
        <a:defRPr b="0">
          <a:solidFill>
            <a:sysClr val="windowText" lastClr="000000"/>
          </a:solidFill>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ea"/>
                <a:sym typeface="+mn-lt"/>
              </a:defRPr>
            </a:pPr>
            <a:r>
              <a:rPr lang="zh-CN"/>
              <a:t>成本基线</a:t>
            </a:r>
          </a:p>
        </c:rich>
      </c:tx>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ea"/>
              <a:sym typeface="+mn-lt"/>
            </a:defRPr>
          </a:pPr>
          <a:endParaRPr lang="zh-CN"/>
        </a:p>
      </c:txPr>
    </c:title>
    <c:autoTitleDeleted val="0"/>
    <c:plotArea>
      <c:layout/>
      <c:lineChart>
        <c:grouping val="standard"/>
        <c:varyColors val="0"/>
        <c:ser>
          <c:idx val="0"/>
          <c:order val="0"/>
          <c:tx>
            <c:strRef>
              <c:f>Sheet1!$B$27</c:f>
              <c:strCache>
                <c:ptCount val="1"/>
                <c:pt idx="0">
                  <c:v>成本基线</c:v>
                </c:pt>
              </c:strCache>
            </c:strRef>
          </c:tx>
          <c:spPr>
            <a:ln w="22225" cap="rnd">
              <a:solidFill>
                <a:schemeClr val="accent2">
                  <a:lumMod val="60000"/>
                  <a:lumOff val="40000"/>
                </a:schemeClr>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0-B35D-4FA4-879B-C2DE74F7E3D6}"/>
                </c:ext>
              </c:extLst>
            </c:dLbl>
            <c:dLbl>
              <c:idx val="1"/>
              <c:delete val="1"/>
              <c:extLst>
                <c:ext xmlns:c15="http://schemas.microsoft.com/office/drawing/2012/chart" uri="{CE6537A1-D6FC-4f65-9D91-7224C49458BB}"/>
                <c:ext xmlns:c16="http://schemas.microsoft.com/office/drawing/2014/chart" uri="{C3380CC4-5D6E-409C-BE32-E72D297353CC}">
                  <c16:uniqueId val="{00000001-B35D-4FA4-879B-C2DE74F7E3D6}"/>
                </c:ext>
              </c:extLst>
            </c:dLbl>
            <c:dLbl>
              <c:idx val="2"/>
              <c:delete val="1"/>
              <c:extLst>
                <c:ext xmlns:c15="http://schemas.microsoft.com/office/drawing/2012/chart" uri="{CE6537A1-D6FC-4f65-9D91-7224C49458BB}"/>
                <c:ext xmlns:c16="http://schemas.microsoft.com/office/drawing/2014/chart" uri="{C3380CC4-5D6E-409C-BE32-E72D297353CC}">
                  <c16:uniqueId val="{00000002-B35D-4FA4-879B-C2DE74F7E3D6}"/>
                </c:ext>
              </c:extLst>
            </c:dLbl>
            <c:dLbl>
              <c:idx val="3"/>
              <c:delete val="1"/>
              <c:extLst>
                <c:ext xmlns:c15="http://schemas.microsoft.com/office/drawing/2012/chart" uri="{CE6537A1-D6FC-4f65-9D91-7224C49458BB}"/>
                <c:ext xmlns:c16="http://schemas.microsoft.com/office/drawing/2014/chart" uri="{C3380CC4-5D6E-409C-BE32-E72D297353CC}">
                  <c16:uniqueId val="{00000003-B35D-4FA4-879B-C2DE74F7E3D6}"/>
                </c:ext>
              </c:extLst>
            </c:dLbl>
            <c:dLbl>
              <c:idx val="4"/>
              <c:tx>
                <c:rich>
                  <a:bodyPr/>
                  <a:lstStyle/>
                  <a:p>
                    <a:r>
                      <a:rPr lang="en-US" altLang="zh-CN"/>
                      <a:t>1504</a:t>
                    </a:r>
                  </a:p>
                </c:rich>
              </c:tx>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35D-4FA4-879B-C2DE74F7E3D6}"/>
                </c:ext>
              </c:extLst>
            </c:dLbl>
            <c:dLbl>
              <c:idx val="5"/>
              <c:delete val="1"/>
              <c:extLst>
                <c:ext xmlns:c15="http://schemas.microsoft.com/office/drawing/2012/chart" uri="{CE6537A1-D6FC-4f65-9D91-7224C49458BB}"/>
                <c:ext xmlns:c16="http://schemas.microsoft.com/office/drawing/2014/chart" uri="{C3380CC4-5D6E-409C-BE32-E72D297353CC}">
                  <c16:uniqueId val="{00000005-B35D-4FA4-879B-C2DE74F7E3D6}"/>
                </c:ext>
              </c:extLst>
            </c:dLbl>
            <c:dLbl>
              <c:idx val="6"/>
              <c:delete val="1"/>
              <c:extLst>
                <c:ext xmlns:c15="http://schemas.microsoft.com/office/drawing/2012/chart" uri="{CE6537A1-D6FC-4f65-9D91-7224C49458BB}"/>
                <c:ext xmlns:c16="http://schemas.microsoft.com/office/drawing/2014/chart" uri="{C3380CC4-5D6E-409C-BE32-E72D297353CC}">
                  <c16:uniqueId val="{00000006-B35D-4FA4-879B-C2DE74F7E3D6}"/>
                </c:ext>
              </c:extLst>
            </c:dLbl>
            <c:dLbl>
              <c:idx val="7"/>
              <c:delete val="1"/>
              <c:extLst>
                <c:ext xmlns:c15="http://schemas.microsoft.com/office/drawing/2012/chart" uri="{CE6537A1-D6FC-4f65-9D91-7224C49458BB}"/>
                <c:ext xmlns:c16="http://schemas.microsoft.com/office/drawing/2014/chart" uri="{C3380CC4-5D6E-409C-BE32-E72D297353CC}">
                  <c16:uniqueId val="{00000007-B35D-4FA4-879B-C2DE74F7E3D6}"/>
                </c:ext>
              </c:extLst>
            </c:dLbl>
            <c:dLbl>
              <c:idx val="8"/>
              <c:delete val="1"/>
              <c:extLst>
                <c:ext xmlns:c15="http://schemas.microsoft.com/office/drawing/2012/chart" uri="{CE6537A1-D6FC-4f65-9D91-7224C49458BB}"/>
                <c:ext xmlns:c16="http://schemas.microsoft.com/office/drawing/2014/chart" uri="{C3380CC4-5D6E-409C-BE32-E72D297353CC}">
                  <c16:uniqueId val="{00000008-B35D-4FA4-879B-C2DE74F7E3D6}"/>
                </c:ext>
              </c:extLst>
            </c:dLbl>
            <c:dLbl>
              <c:idx val="9"/>
              <c:tx>
                <c:rich>
                  <a:bodyPr/>
                  <a:lstStyle/>
                  <a:p>
                    <a:r>
                      <a:rPr lang="en-US" altLang="zh-CN"/>
                      <a:t>4099</a:t>
                    </a:r>
                  </a:p>
                </c:rich>
              </c:tx>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35D-4FA4-879B-C2DE74F7E3D6}"/>
                </c:ext>
              </c:extLst>
            </c:dLbl>
            <c:dLbl>
              <c:idx val="10"/>
              <c:delete val="1"/>
              <c:extLst>
                <c:ext xmlns:c15="http://schemas.microsoft.com/office/drawing/2012/chart" uri="{CE6537A1-D6FC-4f65-9D91-7224C49458BB}"/>
                <c:ext xmlns:c16="http://schemas.microsoft.com/office/drawing/2014/chart" uri="{C3380CC4-5D6E-409C-BE32-E72D297353CC}">
                  <c16:uniqueId val="{0000000A-B35D-4FA4-879B-C2DE74F7E3D6}"/>
                </c:ext>
              </c:extLst>
            </c:dLbl>
            <c:dLbl>
              <c:idx val="11"/>
              <c:delete val="1"/>
              <c:extLst>
                <c:ext xmlns:c15="http://schemas.microsoft.com/office/drawing/2012/chart" uri="{CE6537A1-D6FC-4f65-9D91-7224C49458BB}"/>
                <c:ext xmlns:c16="http://schemas.microsoft.com/office/drawing/2014/chart" uri="{C3380CC4-5D6E-409C-BE32-E72D297353CC}">
                  <c16:uniqueId val="{0000000B-B35D-4FA4-879B-C2DE74F7E3D6}"/>
                </c:ext>
              </c:extLst>
            </c:dLbl>
            <c:dLbl>
              <c:idx val="12"/>
              <c:delete val="1"/>
              <c:extLst>
                <c:ext xmlns:c15="http://schemas.microsoft.com/office/drawing/2012/chart" uri="{CE6537A1-D6FC-4f65-9D91-7224C49458BB}"/>
                <c:ext xmlns:c16="http://schemas.microsoft.com/office/drawing/2014/chart" uri="{C3380CC4-5D6E-409C-BE32-E72D297353CC}">
                  <c16:uniqueId val="{0000000C-B35D-4FA4-879B-C2DE74F7E3D6}"/>
                </c:ext>
              </c:extLst>
            </c:dLbl>
            <c:dLbl>
              <c:idx val="13"/>
              <c:delete val="1"/>
              <c:extLst>
                <c:ext xmlns:c15="http://schemas.microsoft.com/office/drawing/2012/chart" uri="{CE6537A1-D6FC-4f65-9D91-7224C49458BB}"/>
                <c:ext xmlns:c16="http://schemas.microsoft.com/office/drawing/2014/chart" uri="{C3380CC4-5D6E-409C-BE32-E72D297353CC}">
                  <c16:uniqueId val="{0000000D-B35D-4FA4-879B-C2DE74F7E3D6}"/>
                </c:ext>
              </c:extLst>
            </c:dLbl>
            <c:dLbl>
              <c:idx val="14"/>
              <c:delete val="1"/>
              <c:extLst>
                <c:ext xmlns:c15="http://schemas.microsoft.com/office/drawing/2012/chart" uri="{CE6537A1-D6FC-4f65-9D91-7224C49458BB}"/>
                <c:ext xmlns:c16="http://schemas.microsoft.com/office/drawing/2014/chart" uri="{C3380CC4-5D6E-409C-BE32-E72D297353CC}">
                  <c16:uniqueId val="{0000000E-B35D-4FA4-879B-C2DE74F7E3D6}"/>
                </c:ext>
              </c:extLst>
            </c:dLbl>
            <c:dLbl>
              <c:idx val="15"/>
              <c:layout>
                <c:manualLayout>
                  <c:x val="-6.2621832358674467E-2"/>
                  <c:y val="-2.618618618618624E-2"/>
                </c:manualLayout>
              </c:layout>
              <c:tx>
                <c:rich>
                  <a:bodyPr/>
                  <a:lstStyle/>
                  <a:p>
                    <a:r>
                      <a:rPr lang="en-US" altLang="zh-CN"/>
                      <a:t>12879</a:t>
                    </a:r>
                  </a:p>
                </c:rich>
              </c:tx>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B35D-4FA4-879B-C2DE74F7E3D6}"/>
                </c:ext>
              </c:extLst>
            </c:dLbl>
            <c:dLbl>
              <c:idx val="16"/>
              <c:delete val="1"/>
              <c:extLst>
                <c:ext xmlns:c15="http://schemas.microsoft.com/office/drawing/2012/chart" uri="{CE6537A1-D6FC-4f65-9D91-7224C49458BB}"/>
                <c:ext xmlns:c16="http://schemas.microsoft.com/office/drawing/2014/chart" uri="{C3380CC4-5D6E-409C-BE32-E72D297353CC}">
                  <c16:uniqueId val="{00000010-B35D-4FA4-879B-C2DE74F7E3D6}"/>
                </c:ext>
              </c:extLst>
            </c:dLbl>
            <c:dLbl>
              <c:idx val="17"/>
              <c:delete val="1"/>
              <c:extLst>
                <c:ext xmlns:c15="http://schemas.microsoft.com/office/drawing/2012/chart" uri="{CE6537A1-D6FC-4f65-9D91-7224C49458BB}"/>
                <c:ext xmlns:c16="http://schemas.microsoft.com/office/drawing/2014/chart" uri="{C3380CC4-5D6E-409C-BE32-E72D297353CC}">
                  <c16:uniqueId val="{00000011-B35D-4FA4-879B-C2DE74F7E3D6}"/>
                </c:ext>
              </c:extLst>
            </c:dLbl>
            <c:dLbl>
              <c:idx val="18"/>
              <c:delete val="1"/>
              <c:extLst>
                <c:ext xmlns:c15="http://schemas.microsoft.com/office/drawing/2012/chart" uri="{CE6537A1-D6FC-4f65-9D91-7224C49458BB}"/>
                <c:ext xmlns:c16="http://schemas.microsoft.com/office/drawing/2014/chart" uri="{C3380CC4-5D6E-409C-BE32-E72D297353CC}">
                  <c16:uniqueId val="{00000012-B35D-4FA4-879B-C2DE74F7E3D6}"/>
                </c:ext>
              </c:extLst>
            </c:dLbl>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ea"/>
                    <a:sym typeface="+mn-lt"/>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Sheet1!$C$27:$V$27</c:f>
              <c:numCache>
                <c:formatCode>General</c:formatCode>
                <c:ptCount val="20"/>
                <c:pt idx="0">
                  <c:v>719.15</c:v>
                </c:pt>
                <c:pt idx="1">
                  <c:v>800</c:v>
                </c:pt>
                <c:pt idx="2">
                  <c:v>1000</c:v>
                </c:pt>
                <c:pt idx="3">
                  <c:v>1300</c:v>
                </c:pt>
                <c:pt idx="4">
                  <c:v>1500</c:v>
                </c:pt>
                <c:pt idx="5">
                  <c:v>1800</c:v>
                </c:pt>
                <c:pt idx="6">
                  <c:v>2300</c:v>
                </c:pt>
                <c:pt idx="7">
                  <c:v>2700</c:v>
                </c:pt>
                <c:pt idx="8">
                  <c:v>3200</c:v>
                </c:pt>
                <c:pt idx="9">
                  <c:v>3900</c:v>
                </c:pt>
                <c:pt idx="10">
                  <c:v>5500</c:v>
                </c:pt>
                <c:pt idx="11">
                  <c:v>7400</c:v>
                </c:pt>
                <c:pt idx="12">
                  <c:v>9200</c:v>
                </c:pt>
                <c:pt idx="13">
                  <c:v>10800</c:v>
                </c:pt>
                <c:pt idx="14">
                  <c:v>12000</c:v>
                </c:pt>
                <c:pt idx="15">
                  <c:v>13000</c:v>
                </c:pt>
                <c:pt idx="16">
                  <c:v>14000</c:v>
                </c:pt>
                <c:pt idx="17">
                  <c:v>14300</c:v>
                </c:pt>
                <c:pt idx="18">
                  <c:v>14380</c:v>
                </c:pt>
                <c:pt idx="19">
                  <c:v>14383</c:v>
                </c:pt>
              </c:numCache>
            </c:numRef>
          </c:val>
          <c:smooth val="0"/>
          <c:extLst>
            <c:ext xmlns:c16="http://schemas.microsoft.com/office/drawing/2014/chart" uri="{C3380CC4-5D6E-409C-BE32-E72D297353CC}">
              <c16:uniqueId val="{00000013-B35D-4FA4-879B-C2DE74F7E3D6}"/>
            </c:ext>
          </c:extLst>
        </c:ser>
        <c:dLbls>
          <c:dLblPos val="t"/>
          <c:showLegendKey val="0"/>
          <c:showVal val="1"/>
          <c:showCatName val="0"/>
          <c:showSerName val="0"/>
          <c:showPercent val="0"/>
          <c:showBubbleSize val="0"/>
        </c:dLbls>
        <c:smooth val="0"/>
        <c:axId val="19750863"/>
        <c:axId val="1970671471"/>
      </c:lineChart>
      <c:catAx>
        <c:axId val="19750863"/>
        <c:scaling>
          <c:orientation val="minMax"/>
        </c:scaling>
        <c:delete val="1"/>
        <c:axPos val="b"/>
        <c:title>
          <c:tx>
            <c:rich>
              <a:bodyPr rot="0" spcFirstLastPara="1" vertOverflow="ellipsis" vert="horz" wrap="square" anchor="ctr" anchorCtr="1"/>
              <a:lstStyle/>
              <a:p>
                <a:pPr>
                  <a:defRPr sz="1000" b="0" i="0" u="none" strike="noStrike" kern="1200" baseline="0">
                    <a:solidFill>
                      <a:sysClr val="windowText" lastClr="000000"/>
                    </a:solidFill>
                    <a:latin typeface="+mn-lt"/>
                    <a:ea typeface="+mn-ea"/>
                    <a:cs typeface="+mn-ea"/>
                    <a:sym typeface="+mn-lt"/>
                  </a:defRPr>
                </a:pPr>
                <a:r>
                  <a:rPr lang="zh-CN"/>
                  <a:t>时间</a:t>
                </a:r>
              </a:p>
            </c:rich>
          </c:tx>
          <c:overlay val="0"/>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mn-lt"/>
                  <a:ea typeface="+mn-ea"/>
                  <a:cs typeface="+mn-ea"/>
                  <a:sym typeface="+mn-lt"/>
                </a:defRPr>
              </a:pPr>
              <a:endParaRPr lang="zh-CN"/>
            </a:p>
          </c:txPr>
        </c:title>
        <c:majorTickMark val="none"/>
        <c:minorTickMark val="none"/>
        <c:tickLblPos val="nextTo"/>
        <c:crossAx val="1970671471"/>
        <c:crosses val="autoZero"/>
        <c:auto val="1"/>
        <c:lblAlgn val="ctr"/>
        <c:lblOffset val="100"/>
        <c:noMultiLvlLbl val="0"/>
      </c:catAx>
      <c:valAx>
        <c:axId val="19706714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bg2">
                <a:lumMod val="75000"/>
              </a:schemeClr>
            </a:solid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ea"/>
                <a:sym typeface="+mn-lt"/>
              </a:defRPr>
            </a:pPr>
            <a:endParaRPr lang="zh-CN"/>
          </a:p>
        </c:txPr>
        <c:crossAx val="197508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lnSpc>
          <a:spcPct val="120000"/>
        </a:lnSpc>
        <a:spcBef>
          <a:spcPts val="0"/>
        </a:spcBef>
        <a:spcAft>
          <a:spcPts val="0"/>
        </a:spcAft>
        <a:defRPr>
          <a:solidFill>
            <a:sysClr val="windowText" lastClr="000000"/>
          </a:solidFill>
          <a:latin typeface="+mn-lt"/>
          <a:ea typeface="+mn-ea"/>
          <a:cs typeface="+mn-ea"/>
          <a:sym typeface="+mn-lt"/>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ea"/>
                <a:sym typeface="+mn-lt"/>
              </a:defRPr>
            </a:pPr>
            <a:r>
              <a:rPr lang="zh-CN"/>
              <a:t>挣值估算</a:t>
            </a:r>
            <a:r>
              <a:rPr lang="en-US"/>
              <a:t>-</a:t>
            </a:r>
            <a:r>
              <a:rPr lang="zh-CN"/>
              <a:t>实际成本</a:t>
            </a:r>
            <a:r>
              <a:rPr lang="en-US"/>
              <a:t>-</a:t>
            </a:r>
            <a:r>
              <a:rPr lang="zh-CN"/>
              <a:t>成本基线</a:t>
            </a:r>
          </a:p>
        </c:rich>
      </c:tx>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ea"/>
              <a:sym typeface="+mn-lt"/>
            </a:defRPr>
          </a:pPr>
          <a:endParaRPr lang="zh-CN"/>
        </a:p>
      </c:txPr>
    </c:title>
    <c:autoTitleDeleted val="0"/>
    <c:plotArea>
      <c:layout/>
      <c:lineChart>
        <c:grouping val="standard"/>
        <c:varyColors val="0"/>
        <c:ser>
          <c:idx val="0"/>
          <c:order val="0"/>
          <c:tx>
            <c:strRef>
              <c:f>Sheet1!$B$27</c:f>
              <c:strCache>
                <c:ptCount val="1"/>
                <c:pt idx="0">
                  <c:v>成本基线</c:v>
                </c:pt>
              </c:strCache>
            </c:strRef>
          </c:tx>
          <c:spPr>
            <a:ln w="22225" cap="rnd">
              <a:solidFill>
                <a:schemeClr val="accent2">
                  <a:lumMod val="60000"/>
                  <a:lumOff val="40000"/>
                </a:schemeClr>
              </a:solidFill>
              <a:round/>
            </a:ln>
            <a:effectLst/>
          </c:spPr>
          <c:marker>
            <c:symbol val="none"/>
          </c:marker>
          <c:dLbls>
            <c:delete val="1"/>
          </c:dLbls>
          <c:val>
            <c:numRef>
              <c:f>Sheet1!$C$27:$V$27</c:f>
              <c:numCache>
                <c:formatCode>General</c:formatCode>
                <c:ptCount val="20"/>
                <c:pt idx="0">
                  <c:v>719.15</c:v>
                </c:pt>
                <c:pt idx="1">
                  <c:v>800</c:v>
                </c:pt>
                <c:pt idx="2">
                  <c:v>1000</c:v>
                </c:pt>
                <c:pt idx="3">
                  <c:v>1300</c:v>
                </c:pt>
                <c:pt idx="4">
                  <c:v>1500</c:v>
                </c:pt>
                <c:pt idx="5">
                  <c:v>1800</c:v>
                </c:pt>
                <c:pt idx="6">
                  <c:v>2300</c:v>
                </c:pt>
                <c:pt idx="7">
                  <c:v>2700</c:v>
                </c:pt>
                <c:pt idx="8">
                  <c:v>3200</c:v>
                </c:pt>
                <c:pt idx="9">
                  <c:v>3900</c:v>
                </c:pt>
                <c:pt idx="10">
                  <c:v>5500</c:v>
                </c:pt>
                <c:pt idx="11">
                  <c:v>7400</c:v>
                </c:pt>
                <c:pt idx="12">
                  <c:v>9200</c:v>
                </c:pt>
                <c:pt idx="13">
                  <c:v>10800</c:v>
                </c:pt>
                <c:pt idx="14">
                  <c:v>12000</c:v>
                </c:pt>
                <c:pt idx="15">
                  <c:v>13000</c:v>
                </c:pt>
                <c:pt idx="16">
                  <c:v>14000</c:v>
                </c:pt>
                <c:pt idx="17">
                  <c:v>14300</c:v>
                </c:pt>
                <c:pt idx="18">
                  <c:v>14380</c:v>
                </c:pt>
                <c:pt idx="19">
                  <c:v>14383</c:v>
                </c:pt>
              </c:numCache>
            </c:numRef>
          </c:val>
          <c:smooth val="0"/>
          <c:extLst>
            <c:ext xmlns:c16="http://schemas.microsoft.com/office/drawing/2014/chart" uri="{C3380CC4-5D6E-409C-BE32-E72D297353CC}">
              <c16:uniqueId val="{00000000-37C9-4045-BAA5-103E1B574178}"/>
            </c:ext>
          </c:extLst>
        </c:ser>
        <c:ser>
          <c:idx val="1"/>
          <c:order val="1"/>
          <c:tx>
            <c:strRef>
              <c:f>Sheet1!$B$28</c:f>
              <c:strCache>
                <c:ptCount val="1"/>
                <c:pt idx="0">
                  <c:v>挣值估算</c:v>
                </c:pt>
              </c:strCache>
            </c:strRef>
          </c:tx>
          <c:spPr>
            <a:ln w="28575" cap="rnd">
              <a:solidFill>
                <a:schemeClr val="accent5">
                  <a:lumMod val="50000"/>
                </a:schemeClr>
              </a:solidFill>
              <a:round/>
            </a:ln>
            <a:effectLst/>
          </c:spPr>
          <c:marker>
            <c:symbol val="none"/>
          </c:marker>
          <c:dLbls>
            <c:delete val="1"/>
          </c:dLbls>
          <c:val>
            <c:numRef>
              <c:f>Sheet1!$C$28:$V$28</c:f>
              <c:numCache>
                <c:formatCode>General</c:formatCode>
                <c:ptCount val="20"/>
                <c:pt idx="0">
                  <c:v>719.15</c:v>
                </c:pt>
                <c:pt idx="1">
                  <c:v>800</c:v>
                </c:pt>
                <c:pt idx="2">
                  <c:v>1200</c:v>
                </c:pt>
                <c:pt idx="3">
                  <c:v>1504</c:v>
                </c:pt>
                <c:pt idx="4">
                  <c:v>1800</c:v>
                </c:pt>
                <c:pt idx="5">
                  <c:v>2500</c:v>
                </c:pt>
                <c:pt idx="6">
                  <c:v>3500</c:v>
                </c:pt>
                <c:pt idx="7">
                  <c:v>3704</c:v>
                </c:pt>
                <c:pt idx="8">
                  <c:v>3800</c:v>
                </c:pt>
                <c:pt idx="9">
                  <c:v>4150</c:v>
                </c:pt>
                <c:pt idx="10">
                  <c:v>4800</c:v>
                </c:pt>
                <c:pt idx="11">
                  <c:v>5800</c:v>
                </c:pt>
                <c:pt idx="12">
                  <c:v>8000</c:v>
                </c:pt>
                <c:pt idx="13">
                  <c:v>9000</c:v>
                </c:pt>
                <c:pt idx="14">
                  <c:v>12000</c:v>
                </c:pt>
                <c:pt idx="15">
                  <c:v>13080</c:v>
                </c:pt>
                <c:pt idx="16">
                  <c:v>14300</c:v>
                </c:pt>
                <c:pt idx="17">
                  <c:v>14800</c:v>
                </c:pt>
                <c:pt idx="18">
                  <c:v>14900</c:v>
                </c:pt>
                <c:pt idx="19">
                  <c:v>15000</c:v>
                </c:pt>
              </c:numCache>
            </c:numRef>
          </c:val>
          <c:smooth val="0"/>
          <c:extLst>
            <c:ext xmlns:c16="http://schemas.microsoft.com/office/drawing/2014/chart" uri="{C3380CC4-5D6E-409C-BE32-E72D297353CC}">
              <c16:uniqueId val="{00000001-37C9-4045-BAA5-103E1B574178}"/>
            </c:ext>
          </c:extLst>
        </c:ser>
        <c:ser>
          <c:idx val="2"/>
          <c:order val="2"/>
          <c:tx>
            <c:strRef>
              <c:f>Sheet1!$B$29</c:f>
              <c:strCache>
                <c:ptCount val="1"/>
                <c:pt idx="0">
                  <c:v>实际成本</c:v>
                </c:pt>
              </c:strCache>
            </c:strRef>
          </c:tx>
          <c:spPr>
            <a:ln w="28575" cap="rnd">
              <a:solidFill>
                <a:schemeClr val="accent1">
                  <a:lumMod val="60000"/>
                  <a:lumOff val="40000"/>
                </a:schemeClr>
              </a:solidFill>
              <a:round/>
            </a:ln>
            <a:effectLst/>
          </c:spPr>
          <c:marker>
            <c:symbol val="none"/>
          </c:marker>
          <c:dLbls>
            <c:delete val="1"/>
          </c:dLbls>
          <c:val>
            <c:numRef>
              <c:f>Sheet1!$C$29:$V$29</c:f>
              <c:numCache>
                <c:formatCode>General</c:formatCode>
                <c:ptCount val="20"/>
                <c:pt idx="0">
                  <c:v>719.15</c:v>
                </c:pt>
                <c:pt idx="1">
                  <c:v>900</c:v>
                </c:pt>
                <c:pt idx="2">
                  <c:v>1399</c:v>
                </c:pt>
                <c:pt idx="3">
                  <c:v>1489</c:v>
                </c:pt>
                <c:pt idx="4">
                  <c:v>2000</c:v>
                </c:pt>
                <c:pt idx="5">
                  <c:v>2200</c:v>
                </c:pt>
                <c:pt idx="6">
                  <c:v>2499</c:v>
                </c:pt>
                <c:pt idx="7">
                  <c:v>3700</c:v>
                </c:pt>
                <c:pt idx="8">
                  <c:v>4000</c:v>
                </c:pt>
                <c:pt idx="9">
                  <c:v>4000</c:v>
                </c:pt>
                <c:pt idx="10">
                  <c:v>5200</c:v>
                </c:pt>
                <c:pt idx="11">
                  <c:v>6300</c:v>
                </c:pt>
                <c:pt idx="12">
                  <c:v>9500</c:v>
                </c:pt>
                <c:pt idx="13">
                  <c:v>11000</c:v>
                </c:pt>
                <c:pt idx="14">
                  <c:v>13000</c:v>
                </c:pt>
                <c:pt idx="15">
                  <c:v>14000</c:v>
                </c:pt>
                <c:pt idx="16">
                  <c:v>14500</c:v>
                </c:pt>
                <c:pt idx="17">
                  <c:v>15000</c:v>
                </c:pt>
                <c:pt idx="18">
                  <c:v>15555</c:v>
                </c:pt>
                <c:pt idx="19">
                  <c:v>15700</c:v>
                </c:pt>
              </c:numCache>
            </c:numRef>
          </c:val>
          <c:smooth val="0"/>
          <c:extLst>
            <c:ext xmlns:c16="http://schemas.microsoft.com/office/drawing/2014/chart" uri="{C3380CC4-5D6E-409C-BE32-E72D297353CC}">
              <c16:uniqueId val="{00000002-37C9-4045-BAA5-103E1B574178}"/>
            </c:ext>
          </c:extLst>
        </c:ser>
        <c:dLbls>
          <c:dLblPos val="t"/>
          <c:showLegendKey val="0"/>
          <c:showVal val="1"/>
          <c:showCatName val="0"/>
          <c:showSerName val="0"/>
          <c:showPercent val="0"/>
          <c:showBubbleSize val="0"/>
        </c:dLbls>
        <c:smooth val="0"/>
        <c:axId val="214502079"/>
        <c:axId val="210785647"/>
      </c:lineChart>
      <c:catAx>
        <c:axId val="214502079"/>
        <c:scaling>
          <c:orientation val="minMax"/>
        </c:scaling>
        <c:delete val="1"/>
        <c:axPos val="b"/>
        <c:title>
          <c:tx>
            <c:rich>
              <a:bodyPr rot="0" spcFirstLastPara="1" vertOverflow="ellipsis" vert="horz" wrap="square" anchor="ctr" anchorCtr="1"/>
              <a:lstStyle/>
              <a:p>
                <a:pPr>
                  <a:defRPr sz="1000" b="0" i="0" u="none" strike="noStrike" kern="1200" baseline="0">
                    <a:solidFill>
                      <a:sysClr val="windowText" lastClr="000000"/>
                    </a:solidFill>
                    <a:latin typeface="+mn-lt"/>
                    <a:ea typeface="+mn-ea"/>
                    <a:cs typeface="+mn-ea"/>
                    <a:sym typeface="+mn-lt"/>
                  </a:defRPr>
                </a:pPr>
                <a:r>
                  <a:rPr lang="zh-CN"/>
                  <a:t>时间</a:t>
                </a:r>
              </a:p>
            </c:rich>
          </c:tx>
          <c:overlay val="0"/>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mn-lt"/>
                  <a:ea typeface="+mn-ea"/>
                  <a:cs typeface="+mn-ea"/>
                  <a:sym typeface="+mn-lt"/>
                </a:defRPr>
              </a:pPr>
              <a:endParaRPr lang="zh-CN"/>
            </a:p>
          </c:txPr>
        </c:title>
        <c:majorTickMark val="none"/>
        <c:minorTickMark val="none"/>
        <c:tickLblPos val="nextTo"/>
        <c:crossAx val="210785647"/>
        <c:crosses val="autoZero"/>
        <c:auto val="1"/>
        <c:lblAlgn val="ctr"/>
        <c:lblOffset val="100"/>
        <c:noMultiLvlLbl val="0"/>
      </c:catAx>
      <c:valAx>
        <c:axId val="2107856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bg2">
                <a:lumMod val="75000"/>
              </a:schemeClr>
            </a:solid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ea"/>
                <a:sym typeface="+mn-lt"/>
              </a:defRPr>
            </a:pPr>
            <a:endParaRPr lang="zh-CN"/>
          </a:p>
        </c:txPr>
        <c:crossAx val="2145020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lnSpc>
          <a:spcPct val="120000"/>
        </a:lnSpc>
        <a:spcBef>
          <a:spcPts val="0"/>
        </a:spcBef>
        <a:spcAft>
          <a:spcPts val="0"/>
        </a:spcAft>
        <a:defRPr>
          <a:solidFill>
            <a:sysClr val="windowText" lastClr="000000"/>
          </a:solidFill>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E8A17-476D-48A8-9460-ABB44E2C91C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6657D5D-2A8F-4813-9A1C-70D93422E9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F42E978-0DDE-4D1C-8C74-DFFA2BFACF73}"/>
              </a:ext>
            </a:extLst>
          </p:cNvPr>
          <p:cNvSpPr>
            <a:spLocks noGrp="1"/>
          </p:cNvSpPr>
          <p:nvPr>
            <p:ph type="dt" sz="half" idx="10"/>
          </p:nvPr>
        </p:nvSpPr>
        <p:spPr/>
        <p:txBody>
          <a:bodyPr/>
          <a:lstStyle/>
          <a:p>
            <a:fld id="{98CD37C8-C81F-4BE9-A0C0-F5D9BCA67082}" type="datetimeFigureOut">
              <a:rPr lang="zh-CN" altLang="en-US" smtClean="0"/>
              <a:t>2020/1/3</a:t>
            </a:fld>
            <a:endParaRPr lang="zh-CN" altLang="en-US"/>
          </a:p>
        </p:txBody>
      </p:sp>
      <p:sp>
        <p:nvSpPr>
          <p:cNvPr id="5" name="页脚占位符 4">
            <a:extLst>
              <a:ext uri="{FF2B5EF4-FFF2-40B4-BE49-F238E27FC236}">
                <a16:creationId xmlns:a16="http://schemas.microsoft.com/office/drawing/2014/main" id="{2D576C1A-73F1-4255-BF09-CFA95887C62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098117-9570-4B6C-8DDF-D2B4635D9854}"/>
              </a:ext>
            </a:extLst>
          </p:cNvPr>
          <p:cNvSpPr>
            <a:spLocks noGrp="1"/>
          </p:cNvSpPr>
          <p:nvPr>
            <p:ph type="sldNum" sz="quarter" idx="12"/>
          </p:nvPr>
        </p:nvSpPr>
        <p:spPr/>
        <p:txBody>
          <a:body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3048832729"/>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74CC74-73F7-4532-80F5-01D149D6B1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37402D-5C9F-4C72-8871-CEA6FCEBA6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73A830-993C-4BBA-8262-06DD8754896E}"/>
              </a:ext>
            </a:extLst>
          </p:cNvPr>
          <p:cNvSpPr>
            <a:spLocks noGrp="1"/>
          </p:cNvSpPr>
          <p:nvPr>
            <p:ph type="dt" sz="half" idx="10"/>
          </p:nvPr>
        </p:nvSpPr>
        <p:spPr/>
        <p:txBody>
          <a:bodyPr/>
          <a:lstStyle/>
          <a:p>
            <a:fld id="{98CD37C8-C81F-4BE9-A0C0-F5D9BCA67082}" type="datetimeFigureOut">
              <a:rPr lang="zh-CN" altLang="en-US" smtClean="0"/>
              <a:t>2020/1/3</a:t>
            </a:fld>
            <a:endParaRPr lang="zh-CN" altLang="en-US"/>
          </a:p>
        </p:txBody>
      </p:sp>
      <p:sp>
        <p:nvSpPr>
          <p:cNvPr id="5" name="页脚占位符 4">
            <a:extLst>
              <a:ext uri="{FF2B5EF4-FFF2-40B4-BE49-F238E27FC236}">
                <a16:creationId xmlns:a16="http://schemas.microsoft.com/office/drawing/2014/main" id="{D7B526CD-30C5-4A17-8BE8-62BB545C1B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6E03A8-C9A1-4B4C-A839-25543E390269}"/>
              </a:ext>
            </a:extLst>
          </p:cNvPr>
          <p:cNvSpPr>
            <a:spLocks noGrp="1"/>
          </p:cNvSpPr>
          <p:nvPr>
            <p:ph type="sldNum" sz="quarter" idx="12"/>
          </p:nvPr>
        </p:nvSpPr>
        <p:spPr/>
        <p:txBody>
          <a:body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2793191766"/>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D35229E-1B03-480C-B4F5-BB2F812B056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B6729DE-27EC-430F-80F3-7BF3489682F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CEC3F7-C5E2-4025-94E2-3E55CB419058}"/>
              </a:ext>
            </a:extLst>
          </p:cNvPr>
          <p:cNvSpPr>
            <a:spLocks noGrp="1"/>
          </p:cNvSpPr>
          <p:nvPr>
            <p:ph type="dt" sz="half" idx="10"/>
          </p:nvPr>
        </p:nvSpPr>
        <p:spPr/>
        <p:txBody>
          <a:bodyPr/>
          <a:lstStyle/>
          <a:p>
            <a:fld id="{98CD37C8-C81F-4BE9-A0C0-F5D9BCA67082}" type="datetimeFigureOut">
              <a:rPr lang="zh-CN" altLang="en-US" smtClean="0"/>
              <a:t>2020/1/3</a:t>
            </a:fld>
            <a:endParaRPr lang="zh-CN" altLang="en-US"/>
          </a:p>
        </p:txBody>
      </p:sp>
      <p:sp>
        <p:nvSpPr>
          <p:cNvPr id="5" name="页脚占位符 4">
            <a:extLst>
              <a:ext uri="{FF2B5EF4-FFF2-40B4-BE49-F238E27FC236}">
                <a16:creationId xmlns:a16="http://schemas.microsoft.com/office/drawing/2014/main" id="{1636A791-10C1-4DF3-BEE4-BD6FECBF7D4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21BB3A-8FCE-4BCF-BB4A-46D56D86C2C6}"/>
              </a:ext>
            </a:extLst>
          </p:cNvPr>
          <p:cNvSpPr>
            <a:spLocks noGrp="1"/>
          </p:cNvSpPr>
          <p:nvPr>
            <p:ph type="sldNum" sz="quarter" idx="12"/>
          </p:nvPr>
        </p:nvSpPr>
        <p:spPr/>
        <p:txBody>
          <a:body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3327568182"/>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E8A17-476D-48A8-9460-ABB44E2C91C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6657D5D-2A8F-4813-9A1C-70D93422E9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F42E978-0DDE-4D1C-8C74-DFFA2BFACF73}"/>
              </a:ext>
            </a:extLst>
          </p:cNvPr>
          <p:cNvSpPr>
            <a:spLocks noGrp="1"/>
          </p:cNvSpPr>
          <p:nvPr>
            <p:ph type="dt" sz="half" idx="10"/>
          </p:nvPr>
        </p:nvSpPr>
        <p:spPr/>
        <p:txBody>
          <a:bodyPr/>
          <a:lstStyle/>
          <a:p>
            <a:fld id="{98CD37C8-C81F-4BE9-A0C0-F5D9BCA67082}" type="datetimeFigureOut">
              <a:rPr lang="zh-CN" altLang="en-US" smtClean="0"/>
              <a:t>2020/1/3</a:t>
            </a:fld>
            <a:endParaRPr lang="zh-CN" altLang="en-US"/>
          </a:p>
        </p:txBody>
      </p:sp>
      <p:sp>
        <p:nvSpPr>
          <p:cNvPr id="5" name="页脚占位符 4">
            <a:extLst>
              <a:ext uri="{FF2B5EF4-FFF2-40B4-BE49-F238E27FC236}">
                <a16:creationId xmlns:a16="http://schemas.microsoft.com/office/drawing/2014/main" id="{2D576C1A-73F1-4255-BF09-CFA95887C62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098117-9570-4B6C-8DDF-D2B4635D9854}"/>
              </a:ext>
            </a:extLst>
          </p:cNvPr>
          <p:cNvSpPr>
            <a:spLocks noGrp="1"/>
          </p:cNvSpPr>
          <p:nvPr>
            <p:ph type="sldNum" sz="quarter" idx="12"/>
          </p:nvPr>
        </p:nvSpPr>
        <p:spPr/>
        <p:txBody>
          <a:body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3148142621"/>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814D75-6DEB-4F1E-8C4E-A8BAA26937C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283C733-4336-4BDA-86F2-8A18335DB96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81B707-F016-40B3-B584-9F9B21517D30}"/>
              </a:ext>
            </a:extLst>
          </p:cNvPr>
          <p:cNvSpPr>
            <a:spLocks noGrp="1"/>
          </p:cNvSpPr>
          <p:nvPr>
            <p:ph type="dt" sz="half" idx="10"/>
          </p:nvPr>
        </p:nvSpPr>
        <p:spPr/>
        <p:txBody>
          <a:bodyPr/>
          <a:lstStyle/>
          <a:p>
            <a:fld id="{98CD37C8-C81F-4BE9-A0C0-F5D9BCA67082}" type="datetimeFigureOut">
              <a:rPr lang="zh-CN" altLang="en-US" smtClean="0"/>
              <a:t>2020/1/3</a:t>
            </a:fld>
            <a:endParaRPr lang="zh-CN" altLang="en-US"/>
          </a:p>
        </p:txBody>
      </p:sp>
      <p:sp>
        <p:nvSpPr>
          <p:cNvPr id="5" name="页脚占位符 4">
            <a:extLst>
              <a:ext uri="{FF2B5EF4-FFF2-40B4-BE49-F238E27FC236}">
                <a16:creationId xmlns:a16="http://schemas.microsoft.com/office/drawing/2014/main" id="{61D1A3BA-CE62-4DD8-B8C9-ACD54E4F31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09FDD7-1C6C-4E37-A3AE-C5192D7208B5}"/>
              </a:ext>
            </a:extLst>
          </p:cNvPr>
          <p:cNvSpPr>
            <a:spLocks noGrp="1"/>
          </p:cNvSpPr>
          <p:nvPr>
            <p:ph type="sldNum" sz="quarter" idx="12"/>
          </p:nvPr>
        </p:nvSpPr>
        <p:spPr/>
        <p:txBody>
          <a:body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3045962789"/>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6D3C7-F827-445E-BF4F-A1FC106754C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5803A63-A32D-41F3-85DB-4572047AED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3471339-1772-4461-8C38-05260501EF8B}"/>
              </a:ext>
            </a:extLst>
          </p:cNvPr>
          <p:cNvSpPr>
            <a:spLocks noGrp="1"/>
          </p:cNvSpPr>
          <p:nvPr>
            <p:ph type="dt" sz="half" idx="10"/>
          </p:nvPr>
        </p:nvSpPr>
        <p:spPr/>
        <p:txBody>
          <a:bodyPr/>
          <a:lstStyle/>
          <a:p>
            <a:fld id="{98CD37C8-C81F-4BE9-A0C0-F5D9BCA67082}" type="datetimeFigureOut">
              <a:rPr lang="zh-CN" altLang="en-US" smtClean="0"/>
              <a:t>2020/1/3</a:t>
            </a:fld>
            <a:endParaRPr lang="zh-CN" altLang="en-US"/>
          </a:p>
        </p:txBody>
      </p:sp>
      <p:sp>
        <p:nvSpPr>
          <p:cNvPr id="5" name="页脚占位符 4">
            <a:extLst>
              <a:ext uri="{FF2B5EF4-FFF2-40B4-BE49-F238E27FC236}">
                <a16:creationId xmlns:a16="http://schemas.microsoft.com/office/drawing/2014/main" id="{3B645623-4B22-4AD1-BB01-93479474D0C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B24BB8-C76E-484D-BA0B-DEE1399DC17C}"/>
              </a:ext>
            </a:extLst>
          </p:cNvPr>
          <p:cNvSpPr>
            <a:spLocks noGrp="1"/>
          </p:cNvSpPr>
          <p:nvPr>
            <p:ph type="sldNum" sz="quarter" idx="12"/>
          </p:nvPr>
        </p:nvSpPr>
        <p:spPr/>
        <p:txBody>
          <a:body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1714968705"/>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B5AEA0-254B-409F-8C0B-E4A5DBB30C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15A41A-44FA-49BB-ABDE-B58B209CF0E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166570-50C5-46DB-8FEE-5BE1C3457EB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CB4A24A-3763-4C46-88AF-F19E8A0F98BF}"/>
              </a:ext>
            </a:extLst>
          </p:cNvPr>
          <p:cNvSpPr>
            <a:spLocks noGrp="1"/>
          </p:cNvSpPr>
          <p:nvPr>
            <p:ph type="dt" sz="half" idx="10"/>
          </p:nvPr>
        </p:nvSpPr>
        <p:spPr/>
        <p:txBody>
          <a:bodyPr/>
          <a:lstStyle/>
          <a:p>
            <a:fld id="{98CD37C8-C81F-4BE9-A0C0-F5D9BCA67082}" type="datetimeFigureOut">
              <a:rPr lang="zh-CN" altLang="en-US" smtClean="0"/>
              <a:t>2020/1/3</a:t>
            </a:fld>
            <a:endParaRPr lang="zh-CN" altLang="en-US"/>
          </a:p>
        </p:txBody>
      </p:sp>
      <p:sp>
        <p:nvSpPr>
          <p:cNvPr id="6" name="页脚占位符 5">
            <a:extLst>
              <a:ext uri="{FF2B5EF4-FFF2-40B4-BE49-F238E27FC236}">
                <a16:creationId xmlns:a16="http://schemas.microsoft.com/office/drawing/2014/main" id="{0F6F5A20-2A82-435C-96F2-F0605D036D7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610BEBA-0B8F-4930-8ADC-473111687F6F}"/>
              </a:ext>
            </a:extLst>
          </p:cNvPr>
          <p:cNvSpPr>
            <a:spLocks noGrp="1"/>
          </p:cNvSpPr>
          <p:nvPr>
            <p:ph type="sldNum" sz="quarter" idx="12"/>
          </p:nvPr>
        </p:nvSpPr>
        <p:spPr/>
        <p:txBody>
          <a:body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1184891567"/>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A5806-1055-452C-83F3-AC3A532C7E3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8CC431F-2A78-41BB-ADD3-D7C7A94E5B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55AFD49-47CF-4197-B8BD-8AAF442123E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9737F6-F6B6-4D8C-8CEB-A901FB114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CF2562A-EB09-4EDF-A3B0-E6B1677C534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2AD484A-0F1E-4C78-BB00-DE0DDA4AAD8F}"/>
              </a:ext>
            </a:extLst>
          </p:cNvPr>
          <p:cNvSpPr>
            <a:spLocks noGrp="1"/>
          </p:cNvSpPr>
          <p:nvPr>
            <p:ph type="dt" sz="half" idx="10"/>
          </p:nvPr>
        </p:nvSpPr>
        <p:spPr/>
        <p:txBody>
          <a:bodyPr/>
          <a:lstStyle/>
          <a:p>
            <a:fld id="{98CD37C8-C81F-4BE9-A0C0-F5D9BCA67082}" type="datetimeFigureOut">
              <a:rPr lang="zh-CN" altLang="en-US" smtClean="0"/>
              <a:t>2020/1/3</a:t>
            </a:fld>
            <a:endParaRPr lang="zh-CN" altLang="en-US"/>
          </a:p>
        </p:txBody>
      </p:sp>
      <p:sp>
        <p:nvSpPr>
          <p:cNvPr id="8" name="页脚占位符 7">
            <a:extLst>
              <a:ext uri="{FF2B5EF4-FFF2-40B4-BE49-F238E27FC236}">
                <a16:creationId xmlns:a16="http://schemas.microsoft.com/office/drawing/2014/main" id="{81E0ED65-03D2-4F1D-8C59-E650AA70633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8781578-85F5-4EC0-B55D-8E6BFA2A77E0}"/>
              </a:ext>
            </a:extLst>
          </p:cNvPr>
          <p:cNvSpPr>
            <a:spLocks noGrp="1"/>
          </p:cNvSpPr>
          <p:nvPr>
            <p:ph type="sldNum" sz="quarter" idx="12"/>
          </p:nvPr>
        </p:nvSpPr>
        <p:spPr/>
        <p:txBody>
          <a:body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312198829"/>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288B4-4CD8-4666-8CE6-ED2E75D1B38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AA3AAED-8269-47BD-B2B8-223F999A1A74}"/>
              </a:ext>
            </a:extLst>
          </p:cNvPr>
          <p:cNvSpPr>
            <a:spLocks noGrp="1"/>
          </p:cNvSpPr>
          <p:nvPr>
            <p:ph type="dt" sz="half" idx="10"/>
          </p:nvPr>
        </p:nvSpPr>
        <p:spPr/>
        <p:txBody>
          <a:bodyPr/>
          <a:lstStyle/>
          <a:p>
            <a:fld id="{98CD37C8-C81F-4BE9-A0C0-F5D9BCA67082}" type="datetimeFigureOut">
              <a:rPr lang="zh-CN" altLang="en-US" smtClean="0"/>
              <a:t>2020/1/3</a:t>
            </a:fld>
            <a:endParaRPr lang="zh-CN" altLang="en-US"/>
          </a:p>
        </p:txBody>
      </p:sp>
      <p:sp>
        <p:nvSpPr>
          <p:cNvPr id="4" name="页脚占位符 3">
            <a:extLst>
              <a:ext uri="{FF2B5EF4-FFF2-40B4-BE49-F238E27FC236}">
                <a16:creationId xmlns:a16="http://schemas.microsoft.com/office/drawing/2014/main" id="{9EE122D6-E358-4FE1-A3FE-94DB15C53D5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DD36FEB-DC24-43A4-8BFF-1F74A2C26479}"/>
              </a:ext>
            </a:extLst>
          </p:cNvPr>
          <p:cNvSpPr>
            <a:spLocks noGrp="1"/>
          </p:cNvSpPr>
          <p:nvPr>
            <p:ph type="sldNum" sz="quarter" idx="12"/>
          </p:nvPr>
        </p:nvSpPr>
        <p:spPr/>
        <p:txBody>
          <a:body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2022470034"/>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30AFB9-4AED-429B-8F22-5390E844D2FA}"/>
              </a:ext>
            </a:extLst>
          </p:cNvPr>
          <p:cNvSpPr>
            <a:spLocks noGrp="1"/>
          </p:cNvSpPr>
          <p:nvPr>
            <p:ph type="dt" sz="half" idx="10"/>
          </p:nvPr>
        </p:nvSpPr>
        <p:spPr/>
        <p:txBody>
          <a:bodyPr/>
          <a:lstStyle/>
          <a:p>
            <a:fld id="{98CD37C8-C81F-4BE9-A0C0-F5D9BCA67082}" type="datetimeFigureOut">
              <a:rPr lang="zh-CN" altLang="en-US" smtClean="0"/>
              <a:t>2020/1/3</a:t>
            </a:fld>
            <a:endParaRPr lang="zh-CN" altLang="en-US"/>
          </a:p>
        </p:txBody>
      </p:sp>
      <p:sp>
        <p:nvSpPr>
          <p:cNvPr id="3" name="页脚占位符 2">
            <a:extLst>
              <a:ext uri="{FF2B5EF4-FFF2-40B4-BE49-F238E27FC236}">
                <a16:creationId xmlns:a16="http://schemas.microsoft.com/office/drawing/2014/main" id="{C62D2520-B500-430E-B552-F978C3B729D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383FFFB-BFCD-4714-BD12-C9B04CE063A1}"/>
              </a:ext>
            </a:extLst>
          </p:cNvPr>
          <p:cNvSpPr>
            <a:spLocks noGrp="1"/>
          </p:cNvSpPr>
          <p:nvPr>
            <p:ph type="sldNum" sz="quarter" idx="12"/>
          </p:nvPr>
        </p:nvSpPr>
        <p:spPr/>
        <p:txBody>
          <a:body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1229013665"/>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F1A033-4A08-496F-A40C-4D136FC1F29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48D1F7-D9B5-42D2-89CF-00AC599192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FC6FEB-15BD-4584-891D-4C477D87B7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C4AFC5F-C605-4E12-AC7F-CE1E98E95644}"/>
              </a:ext>
            </a:extLst>
          </p:cNvPr>
          <p:cNvSpPr>
            <a:spLocks noGrp="1"/>
          </p:cNvSpPr>
          <p:nvPr>
            <p:ph type="dt" sz="half" idx="10"/>
          </p:nvPr>
        </p:nvSpPr>
        <p:spPr/>
        <p:txBody>
          <a:bodyPr/>
          <a:lstStyle/>
          <a:p>
            <a:fld id="{98CD37C8-C81F-4BE9-A0C0-F5D9BCA67082}" type="datetimeFigureOut">
              <a:rPr lang="zh-CN" altLang="en-US" smtClean="0"/>
              <a:t>2020/1/3</a:t>
            </a:fld>
            <a:endParaRPr lang="zh-CN" altLang="en-US"/>
          </a:p>
        </p:txBody>
      </p:sp>
      <p:sp>
        <p:nvSpPr>
          <p:cNvPr id="6" name="页脚占位符 5">
            <a:extLst>
              <a:ext uri="{FF2B5EF4-FFF2-40B4-BE49-F238E27FC236}">
                <a16:creationId xmlns:a16="http://schemas.microsoft.com/office/drawing/2014/main" id="{100C7120-8EEB-4A0B-AE27-50A4E235CEB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E5FD9DE-6159-42C2-9DA7-E5CB9BCDAAFE}"/>
              </a:ext>
            </a:extLst>
          </p:cNvPr>
          <p:cNvSpPr>
            <a:spLocks noGrp="1"/>
          </p:cNvSpPr>
          <p:nvPr>
            <p:ph type="sldNum" sz="quarter" idx="12"/>
          </p:nvPr>
        </p:nvSpPr>
        <p:spPr/>
        <p:txBody>
          <a:body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2199429900"/>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814D75-6DEB-4F1E-8C4E-A8BAA26937C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283C733-4336-4BDA-86F2-8A18335DB96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81B707-F016-40B3-B584-9F9B21517D30}"/>
              </a:ext>
            </a:extLst>
          </p:cNvPr>
          <p:cNvSpPr>
            <a:spLocks noGrp="1"/>
          </p:cNvSpPr>
          <p:nvPr>
            <p:ph type="dt" sz="half" idx="10"/>
          </p:nvPr>
        </p:nvSpPr>
        <p:spPr/>
        <p:txBody>
          <a:bodyPr/>
          <a:lstStyle/>
          <a:p>
            <a:fld id="{98CD37C8-C81F-4BE9-A0C0-F5D9BCA67082}" type="datetimeFigureOut">
              <a:rPr lang="zh-CN" altLang="en-US" smtClean="0"/>
              <a:t>2020/1/3</a:t>
            </a:fld>
            <a:endParaRPr lang="zh-CN" altLang="en-US"/>
          </a:p>
        </p:txBody>
      </p:sp>
      <p:sp>
        <p:nvSpPr>
          <p:cNvPr id="5" name="页脚占位符 4">
            <a:extLst>
              <a:ext uri="{FF2B5EF4-FFF2-40B4-BE49-F238E27FC236}">
                <a16:creationId xmlns:a16="http://schemas.microsoft.com/office/drawing/2014/main" id="{61D1A3BA-CE62-4DD8-B8C9-ACD54E4F31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09FDD7-1C6C-4E37-A3AE-C5192D7208B5}"/>
              </a:ext>
            </a:extLst>
          </p:cNvPr>
          <p:cNvSpPr>
            <a:spLocks noGrp="1"/>
          </p:cNvSpPr>
          <p:nvPr>
            <p:ph type="sldNum" sz="quarter" idx="12"/>
          </p:nvPr>
        </p:nvSpPr>
        <p:spPr/>
        <p:txBody>
          <a:body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1560031664"/>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BADD76-72C2-4BD5-8D8C-B824845BCE9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6008200-7C1D-41C5-B05F-0096094DC7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315949-5BB8-4A75-8F97-BB1E45E15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B9EC8F0-01ED-4AE3-8286-CF7AB4932D89}"/>
              </a:ext>
            </a:extLst>
          </p:cNvPr>
          <p:cNvSpPr>
            <a:spLocks noGrp="1"/>
          </p:cNvSpPr>
          <p:nvPr>
            <p:ph type="dt" sz="half" idx="10"/>
          </p:nvPr>
        </p:nvSpPr>
        <p:spPr/>
        <p:txBody>
          <a:bodyPr/>
          <a:lstStyle/>
          <a:p>
            <a:fld id="{98CD37C8-C81F-4BE9-A0C0-F5D9BCA67082}" type="datetimeFigureOut">
              <a:rPr lang="zh-CN" altLang="en-US" smtClean="0"/>
              <a:t>2020/1/3</a:t>
            </a:fld>
            <a:endParaRPr lang="zh-CN" altLang="en-US"/>
          </a:p>
        </p:txBody>
      </p:sp>
      <p:sp>
        <p:nvSpPr>
          <p:cNvPr id="6" name="页脚占位符 5">
            <a:extLst>
              <a:ext uri="{FF2B5EF4-FFF2-40B4-BE49-F238E27FC236}">
                <a16:creationId xmlns:a16="http://schemas.microsoft.com/office/drawing/2014/main" id="{368CBB27-2B8F-4AA9-B3F6-B7B1B089AD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C0AC2E-0151-4C7C-B9EA-E1B52EB9DE9F}"/>
              </a:ext>
            </a:extLst>
          </p:cNvPr>
          <p:cNvSpPr>
            <a:spLocks noGrp="1"/>
          </p:cNvSpPr>
          <p:nvPr>
            <p:ph type="sldNum" sz="quarter" idx="12"/>
          </p:nvPr>
        </p:nvSpPr>
        <p:spPr/>
        <p:txBody>
          <a:body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2583604297"/>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74CC74-73F7-4532-80F5-01D149D6B1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37402D-5C9F-4C72-8871-CEA6FCEBA6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73A830-993C-4BBA-8262-06DD8754896E}"/>
              </a:ext>
            </a:extLst>
          </p:cNvPr>
          <p:cNvSpPr>
            <a:spLocks noGrp="1"/>
          </p:cNvSpPr>
          <p:nvPr>
            <p:ph type="dt" sz="half" idx="10"/>
          </p:nvPr>
        </p:nvSpPr>
        <p:spPr/>
        <p:txBody>
          <a:bodyPr/>
          <a:lstStyle/>
          <a:p>
            <a:fld id="{98CD37C8-C81F-4BE9-A0C0-F5D9BCA67082}" type="datetimeFigureOut">
              <a:rPr lang="zh-CN" altLang="en-US" smtClean="0"/>
              <a:t>2020/1/3</a:t>
            </a:fld>
            <a:endParaRPr lang="zh-CN" altLang="en-US"/>
          </a:p>
        </p:txBody>
      </p:sp>
      <p:sp>
        <p:nvSpPr>
          <p:cNvPr id="5" name="页脚占位符 4">
            <a:extLst>
              <a:ext uri="{FF2B5EF4-FFF2-40B4-BE49-F238E27FC236}">
                <a16:creationId xmlns:a16="http://schemas.microsoft.com/office/drawing/2014/main" id="{D7B526CD-30C5-4A17-8BE8-62BB545C1B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6E03A8-C9A1-4B4C-A839-25543E390269}"/>
              </a:ext>
            </a:extLst>
          </p:cNvPr>
          <p:cNvSpPr>
            <a:spLocks noGrp="1"/>
          </p:cNvSpPr>
          <p:nvPr>
            <p:ph type="sldNum" sz="quarter" idx="12"/>
          </p:nvPr>
        </p:nvSpPr>
        <p:spPr/>
        <p:txBody>
          <a:body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962933992"/>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D35229E-1B03-480C-B4F5-BB2F812B056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B6729DE-27EC-430F-80F3-7BF3489682F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CEC3F7-C5E2-4025-94E2-3E55CB419058}"/>
              </a:ext>
            </a:extLst>
          </p:cNvPr>
          <p:cNvSpPr>
            <a:spLocks noGrp="1"/>
          </p:cNvSpPr>
          <p:nvPr>
            <p:ph type="dt" sz="half" idx="10"/>
          </p:nvPr>
        </p:nvSpPr>
        <p:spPr/>
        <p:txBody>
          <a:bodyPr/>
          <a:lstStyle/>
          <a:p>
            <a:fld id="{98CD37C8-C81F-4BE9-A0C0-F5D9BCA67082}" type="datetimeFigureOut">
              <a:rPr lang="zh-CN" altLang="en-US" smtClean="0"/>
              <a:t>2020/1/3</a:t>
            </a:fld>
            <a:endParaRPr lang="zh-CN" altLang="en-US"/>
          </a:p>
        </p:txBody>
      </p:sp>
      <p:sp>
        <p:nvSpPr>
          <p:cNvPr id="5" name="页脚占位符 4">
            <a:extLst>
              <a:ext uri="{FF2B5EF4-FFF2-40B4-BE49-F238E27FC236}">
                <a16:creationId xmlns:a16="http://schemas.microsoft.com/office/drawing/2014/main" id="{1636A791-10C1-4DF3-BEE4-BD6FECBF7D4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21BB3A-8FCE-4BCF-BB4A-46D56D86C2C6}"/>
              </a:ext>
            </a:extLst>
          </p:cNvPr>
          <p:cNvSpPr>
            <a:spLocks noGrp="1"/>
          </p:cNvSpPr>
          <p:nvPr>
            <p:ph type="sldNum" sz="quarter" idx="12"/>
          </p:nvPr>
        </p:nvSpPr>
        <p:spPr/>
        <p:txBody>
          <a:body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1884410880"/>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6D3C7-F827-445E-BF4F-A1FC106754C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5803A63-A32D-41F3-85DB-4572047AED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3471339-1772-4461-8C38-05260501EF8B}"/>
              </a:ext>
            </a:extLst>
          </p:cNvPr>
          <p:cNvSpPr>
            <a:spLocks noGrp="1"/>
          </p:cNvSpPr>
          <p:nvPr>
            <p:ph type="dt" sz="half" idx="10"/>
          </p:nvPr>
        </p:nvSpPr>
        <p:spPr/>
        <p:txBody>
          <a:bodyPr/>
          <a:lstStyle/>
          <a:p>
            <a:fld id="{98CD37C8-C81F-4BE9-A0C0-F5D9BCA67082}" type="datetimeFigureOut">
              <a:rPr lang="zh-CN" altLang="en-US" smtClean="0"/>
              <a:t>2020/1/3</a:t>
            </a:fld>
            <a:endParaRPr lang="zh-CN" altLang="en-US"/>
          </a:p>
        </p:txBody>
      </p:sp>
      <p:sp>
        <p:nvSpPr>
          <p:cNvPr id="5" name="页脚占位符 4">
            <a:extLst>
              <a:ext uri="{FF2B5EF4-FFF2-40B4-BE49-F238E27FC236}">
                <a16:creationId xmlns:a16="http://schemas.microsoft.com/office/drawing/2014/main" id="{3B645623-4B22-4AD1-BB01-93479474D0C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B24BB8-C76E-484D-BA0B-DEE1399DC17C}"/>
              </a:ext>
            </a:extLst>
          </p:cNvPr>
          <p:cNvSpPr>
            <a:spLocks noGrp="1"/>
          </p:cNvSpPr>
          <p:nvPr>
            <p:ph type="sldNum" sz="quarter" idx="12"/>
          </p:nvPr>
        </p:nvSpPr>
        <p:spPr/>
        <p:txBody>
          <a:body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4244920984"/>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B5AEA0-254B-409F-8C0B-E4A5DBB30C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15A41A-44FA-49BB-ABDE-B58B209CF0E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166570-50C5-46DB-8FEE-5BE1C3457EB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CB4A24A-3763-4C46-88AF-F19E8A0F98BF}"/>
              </a:ext>
            </a:extLst>
          </p:cNvPr>
          <p:cNvSpPr>
            <a:spLocks noGrp="1"/>
          </p:cNvSpPr>
          <p:nvPr>
            <p:ph type="dt" sz="half" idx="10"/>
          </p:nvPr>
        </p:nvSpPr>
        <p:spPr/>
        <p:txBody>
          <a:bodyPr/>
          <a:lstStyle/>
          <a:p>
            <a:fld id="{98CD37C8-C81F-4BE9-A0C0-F5D9BCA67082}" type="datetimeFigureOut">
              <a:rPr lang="zh-CN" altLang="en-US" smtClean="0"/>
              <a:t>2020/1/3</a:t>
            </a:fld>
            <a:endParaRPr lang="zh-CN" altLang="en-US"/>
          </a:p>
        </p:txBody>
      </p:sp>
      <p:sp>
        <p:nvSpPr>
          <p:cNvPr id="6" name="页脚占位符 5">
            <a:extLst>
              <a:ext uri="{FF2B5EF4-FFF2-40B4-BE49-F238E27FC236}">
                <a16:creationId xmlns:a16="http://schemas.microsoft.com/office/drawing/2014/main" id="{0F6F5A20-2A82-435C-96F2-F0605D036D7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610BEBA-0B8F-4930-8ADC-473111687F6F}"/>
              </a:ext>
            </a:extLst>
          </p:cNvPr>
          <p:cNvSpPr>
            <a:spLocks noGrp="1"/>
          </p:cNvSpPr>
          <p:nvPr>
            <p:ph type="sldNum" sz="quarter" idx="12"/>
          </p:nvPr>
        </p:nvSpPr>
        <p:spPr/>
        <p:txBody>
          <a:body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1614227889"/>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A5806-1055-452C-83F3-AC3A532C7E3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8CC431F-2A78-41BB-ADD3-D7C7A94E5B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55AFD49-47CF-4197-B8BD-8AAF442123E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9737F6-F6B6-4D8C-8CEB-A901FB114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CF2562A-EB09-4EDF-A3B0-E6B1677C534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2AD484A-0F1E-4C78-BB00-DE0DDA4AAD8F}"/>
              </a:ext>
            </a:extLst>
          </p:cNvPr>
          <p:cNvSpPr>
            <a:spLocks noGrp="1"/>
          </p:cNvSpPr>
          <p:nvPr>
            <p:ph type="dt" sz="half" idx="10"/>
          </p:nvPr>
        </p:nvSpPr>
        <p:spPr/>
        <p:txBody>
          <a:bodyPr/>
          <a:lstStyle/>
          <a:p>
            <a:fld id="{98CD37C8-C81F-4BE9-A0C0-F5D9BCA67082}" type="datetimeFigureOut">
              <a:rPr lang="zh-CN" altLang="en-US" smtClean="0"/>
              <a:t>2020/1/3</a:t>
            </a:fld>
            <a:endParaRPr lang="zh-CN" altLang="en-US"/>
          </a:p>
        </p:txBody>
      </p:sp>
      <p:sp>
        <p:nvSpPr>
          <p:cNvPr id="8" name="页脚占位符 7">
            <a:extLst>
              <a:ext uri="{FF2B5EF4-FFF2-40B4-BE49-F238E27FC236}">
                <a16:creationId xmlns:a16="http://schemas.microsoft.com/office/drawing/2014/main" id="{81E0ED65-03D2-4F1D-8C59-E650AA70633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8781578-85F5-4EC0-B55D-8E6BFA2A77E0}"/>
              </a:ext>
            </a:extLst>
          </p:cNvPr>
          <p:cNvSpPr>
            <a:spLocks noGrp="1"/>
          </p:cNvSpPr>
          <p:nvPr>
            <p:ph type="sldNum" sz="quarter" idx="12"/>
          </p:nvPr>
        </p:nvSpPr>
        <p:spPr/>
        <p:txBody>
          <a:body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2445863425"/>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288B4-4CD8-4666-8CE6-ED2E75D1B38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AA3AAED-8269-47BD-B2B8-223F999A1A74}"/>
              </a:ext>
            </a:extLst>
          </p:cNvPr>
          <p:cNvSpPr>
            <a:spLocks noGrp="1"/>
          </p:cNvSpPr>
          <p:nvPr>
            <p:ph type="dt" sz="half" idx="10"/>
          </p:nvPr>
        </p:nvSpPr>
        <p:spPr/>
        <p:txBody>
          <a:bodyPr/>
          <a:lstStyle/>
          <a:p>
            <a:fld id="{98CD37C8-C81F-4BE9-A0C0-F5D9BCA67082}" type="datetimeFigureOut">
              <a:rPr lang="zh-CN" altLang="en-US" smtClean="0"/>
              <a:t>2020/1/3</a:t>
            </a:fld>
            <a:endParaRPr lang="zh-CN" altLang="en-US"/>
          </a:p>
        </p:txBody>
      </p:sp>
      <p:sp>
        <p:nvSpPr>
          <p:cNvPr id="4" name="页脚占位符 3">
            <a:extLst>
              <a:ext uri="{FF2B5EF4-FFF2-40B4-BE49-F238E27FC236}">
                <a16:creationId xmlns:a16="http://schemas.microsoft.com/office/drawing/2014/main" id="{9EE122D6-E358-4FE1-A3FE-94DB15C53D5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DD36FEB-DC24-43A4-8BFF-1F74A2C26479}"/>
              </a:ext>
            </a:extLst>
          </p:cNvPr>
          <p:cNvSpPr>
            <a:spLocks noGrp="1"/>
          </p:cNvSpPr>
          <p:nvPr>
            <p:ph type="sldNum" sz="quarter" idx="12"/>
          </p:nvPr>
        </p:nvSpPr>
        <p:spPr/>
        <p:txBody>
          <a:body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1077550875"/>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30AFB9-4AED-429B-8F22-5390E844D2FA}"/>
              </a:ext>
            </a:extLst>
          </p:cNvPr>
          <p:cNvSpPr>
            <a:spLocks noGrp="1"/>
          </p:cNvSpPr>
          <p:nvPr>
            <p:ph type="dt" sz="half" idx="10"/>
          </p:nvPr>
        </p:nvSpPr>
        <p:spPr/>
        <p:txBody>
          <a:bodyPr/>
          <a:lstStyle/>
          <a:p>
            <a:fld id="{98CD37C8-C81F-4BE9-A0C0-F5D9BCA67082}" type="datetimeFigureOut">
              <a:rPr lang="zh-CN" altLang="en-US" smtClean="0"/>
              <a:t>2020/1/3</a:t>
            </a:fld>
            <a:endParaRPr lang="zh-CN" altLang="en-US"/>
          </a:p>
        </p:txBody>
      </p:sp>
      <p:sp>
        <p:nvSpPr>
          <p:cNvPr id="3" name="页脚占位符 2">
            <a:extLst>
              <a:ext uri="{FF2B5EF4-FFF2-40B4-BE49-F238E27FC236}">
                <a16:creationId xmlns:a16="http://schemas.microsoft.com/office/drawing/2014/main" id="{C62D2520-B500-430E-B552-F978C3B729D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383FFFB-BFCD-4714-BD12-C9B04CE063A1}"/>
              </a:ext>
            </a:extLst>
          </p:cNvPr>
          <p:cNvSpPr>
            <a:spLocks noGrp="1"/>
          </p:cNvSpPr>
          <p:nvPr>
            <p:ph type="sldNum" sz="quarter" idx="12"/>
          </p:nvPr>
        </p:nvSpPr>
        <p:spPr/>
        <p:txBody>
          <a:body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4025268771"/>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F1A033-4A08-496F-A40C-4D136FC1F29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48D1F7-D9B5-42D2-89CF-00AC599192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FC6FEB-15BD-4584-891D-4C477D87B7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C4AFC5F-C605-4E12-AC7F-CE1E98E95644}"/>
              </a:ext>
            </a:extLst>
          </p:cNvPr>
          <p:cNvSpPr>
            <a:spLocks noGrp="1"/>
          </p:cNvSpPr>
          <p:nvPr>
            <p:ph type="dt" sz="half" idx="10"/>
          </p:nvPr>
        </p:nvSpPr>
        <p:spPr/>
        <p:txBody>
          <a:bodyPr/>
          <a:lstStyle/>
          <a:p>
            <a:fld id="{98CD37C8-C81F-4BE9-A0C0-F5D9BCA67082}" type="datetimeFigureOut">
              <a:rPr lang="zh-CN" altLang="en-US" smtClean="0"/>
              <a:t>2020/1/3</a:t>
            </a:fld>
            <a:endParaRPr lang="zh-CN" altLang="en-US"/>
          </a:p>
        </p:txBody>
      </p:sp>
      <p:sp>
        <p:nvSpPr>
          <p:cNvPr id="6" name="页脚占位符 5">
            <a:extLst>
              <a:ext uri="{FF2B5EF4-FFF2-40B4-BE49-F238E27FC236}">
                <a16:creationId xmlns:a16="http://schemas.microsoft.com/office/drawing/2014/main" id="{100C7120-8EEB-4A0B-AE27-50A4E235CEB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E5FD9DE-6159-42C2-9DA7-E5CB9BCDAAFE}"/>
              </a:ext>
            </a:extLst>
          </p:cNvPr>
          <p:cNvSpPr>
            <a:spLocks noGrp="1"/>
          </p:cNvSpPr>
          <p:nvPr>
            <p:ph type="sldNum" sz="quarter" idx="12"/>
          </p:nvPr>
        </p:nvSpPr>
        <p:spPr/>
        <p:txBody>
          <a:body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58874846"/>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BADD76-72C2-4BD5-8D8C-B824845BCE9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6008200-7C1D-41C5-B05F-0096094DC7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315949-5BB8-4A75-8F97-BB1E45E15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B9EC8F0-01ED-4AE3-8286-CF7AB4932D89}"/>
              </a:ext>
            </a:extLst>
          </p:cNvPr>
          <p:cNvSpPr>
            <a:spLocks noGrp="1"/>
          </p:cNvSpPr>
          <p:nvPr>
            <p:ph type="dt" sz="half" idx="10"/>
          </p:nvPr>
        </p:nvSpPr>
        <p:spPr/>
        <p:txBody>
          <a:bodyPr/>
          <a:lstStyle/>
          <a:p>
            <a:fld id="{98CD37C8-C81F-4BE9-A0C0-F5D9BCA67082}" type="datetimeFigureOut">
              <a:rPr lang="zh-CN" altLang="en-US" smtClean="0"/>
              <a:t>2020/1/3</a:t>
            </a:fld>
            <a:endParaRPr lang="zh-CN" altLang="en-US"/>
          </a:p>
        </p:txBody>
      </p:sp>
      <p:sp>
        <p:nvSpPr>
          <p:cNvPr id="6" name="页脚占位符 5">
            <a:extLst>
              <a:ext uri="{FF2B5EF4-FFF2-40B4-BE49-F238E27FC236}">
                <a16:creationId xmlns:a16="http://schemas.microsoft.com/office/drawing/2014/main" id="{368CBB27-2B8F-4AA9-B3F6-B7B1B089AD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C0AC2E-0151-4C7C-B9EA-E1B52EB9DE9F}"/>
              </a:ext>
            </a:extLst>
          </p:cNvPr>
          <p:cNvSpPr>
            <a:spLocks noGrp="1"/>
          </p:cNvSpPr>
          <p:nvPr>
            <p:ph type="sldNum" sz="quarter" idx="12"/>
          </p:nvPr>
        </p:nvSpPr>
        <p:spPr/>
        <p:txBody>
          <a:body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4167484342"/>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0D34744-1585-44B1-AC04-F14D60D589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A83B561-97D2-44EA-BAA3-39DEAB0723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7A314B-6003-41E2-AF90-B206F7D3FD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CD37C8-C81F-4BE9-A0C0-F5D9BCA67082}" type="datetimeFigureOut">
              <a:rPr lang="zh-CN" altLang="en-US" smtClean="0"/>
              <a:t>2020/1/3</a:t>
            </a:fld>
            <a:endParaRPr lang="zh-CN" altLang="en-US"/>
          </a:p>
        </p:txBody>
      </p:sp>
      <p:sp>
        <p:nvSpPr>
          <p:cNvPr id="5" name="页脚占位符 4">
            <a:extLst>
              <a:ext uri="{FF2B5EF4-FFF2-40B4-BE49-F238E27FC236}">
                <a16:creationId xmlns:a16="http://schemas.microsoft.com/office/drawing/2014/main" id="{987DC109-3708-4274-8C97-6326CB223F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136F2A6-4827-4215-8EA4-6D72FA5339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2609010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0D34744-1585-44B1-AC04-F14D60D589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A83B561-97D2-44EA-BAA3-39DEAB0723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7A314B-6003-41E2-AF90-B206F7D3FD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CD37C8-C81F-4BE9-A0C0-F5D9BCA67082}" type="datetimeFigureOut">
              <a:rPr lang="zh-CN" altLang="en-US" smtClean="0"/>
              <a:t>2020/1/3</a:t>
            </a:fld>
            <a:endParaRPr lang="zh-CN" altLang="en-US"/>
          </a:p>
        </p:txBody>
      </p:sp>
      <p:sp>
        <p:nvSpPr>
          <p:cNvPr id="5" name="页脚占位符 4">
            <a:extLst>
              <a:ext uri="{FF2B5EF4-FFF2-40B4-BE49-F238E27FC236}">
                <a16:creationId xmlns:a16="http://schemas.microsoft.com/office/drawing/2014/main" id="{987DC109-3708-4274-8C97-6326CB223F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136F2A6-4827-4215-8EA4-6D72FA5339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985E8-1103-400A-829B-02BBA8A47C76}" type="slidenum">
              <a:rPr lang="zh-CN" altLang="en-US" smtClean="0"/>
              <a:t>‹#›</a:t>
            </a:fld>
            <a:endParaRPr lang="zh-CN" altLang="en-US"/>
          </a:p>
        </p:txBody>
      </p:sp>
    </p:spTree>
    <p:extLst>
      <p:ext uri="{BB962C8B-B14F-4D97-AF65-F5344CB8AC3E}">
        <p14:creationId xmlns:p14="http://schemas.microsoft.com/office/powerpoint/2010/main" val="30534544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package" Target="../embeddings/Microsoft_Visio_Drawing.vsdx"/></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9.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emf"/></Relationships>
</file>

<file path=ppt/slides/_rels/slide3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8.emf"/></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jpg"/><Relationship Id="rId1" Type="http://schemas.openxmlformats.org/officeDocument/2006/relationships/slideLayout" Target="../slideLayouts/slideLayout2.xml"/><Relationship Id="rId4" Type="http://schemas.microsoft.com/office/2007/relationships/hdphoto" Target="../media/hdphoto5.wdp"/></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jp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25.png"/><Relationship Id="rId4" Type="http://schemas.microsoft.com/office/2007/relationships/hdphoto" Target="../media/hdphoto6.wdp"/></Relationships>
</file>

<file path=ppt/slides/_rels/slide5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ianfr/Website-for-XJTUPSA" TargetMode="External"/><Relationship Id="rId2" Type="http://schemas.openxmlformats.org/officeDocument/2006/relationships/image" Target="../media/image2.jpg"/><Relationship Id="rId1" Type="http://schemas.openxmlformats.org/officeDocument/2006/relationships/slideLayout" Target="../slideLayouts/slideLayout13.xml"/><Relationship Id="rId4" Type="http://schemas.openxmlformats.org/officeDocument/2006/relationships/hyperlink" Target="http://xjtumun2020.xjtupsa.com/"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3A5A62-6F24-466A-86F7-F882E7683F2A}"/>
              </a:ext>
            </a:extLst>
          </p:cNvPr>
          <p:cNvSpPr>
            <a:spLocks noGrp="1"/>
          </p:cNvSpPr>
          <p:nvPr>
            <p:ph type="ctrTitle"/>
          </p:nvPr>
        </p:nvSpPr>
        <p:spPr>
          <a:xfrm>
            <a:off x="1524000" y="1041400"/>
            <a:ext cx="9144000" cy="2387600"/>
          </a:xfrm>
        </p:spPr>
        <p:txBody>
          <a:bodyPr>
            <a:normAutofit fontScale="90000"/>
          </a:bodyPr>
          <a:lstStyle/>
          <a:p>
            <a:pPr>
              <a:lnSpc>
                <a:spcPct val="120000"/>
              </a:lnSpc>
            </a:pPr>
            <a:r>
              <a:rPr lang="zh-CN" altLang="en-US" sz="8000" b="1" dirty="0">
                <a:solidFill>
                  <a:schemeClr val="bg1"/>
                </a:solidFill>
                <a:latin typeface="方正小标宋简体" panose="03000509000000000000" pitchFamily="65" charset="-122"/>
                <a:ea typeface="方正小标宋简体" panose="03000509000000000000" pitchFamily="65" charset="-122"/>
                <a:cs typeface="+mn-ea"/>
                <a:sym typeface="+mn-lt"/>
              </a:rPr>
              <a:t>软件项目管理</a:t>
            </a:r>
            <a:br>
              <a:rPr lang="en-US" altLang="zh-CN" b="1" dirty="0">
                <a:solidFill>
                  <a:schemeClr val="bg1"/>
                </a:solidFill>
                <a:latin typeface="方正小标宋简体" panose="03000509000000000000" pitchFamily="65" charset="-122"/>
                <a:ea typeface="方正小标宋简体" panose="03000509000000000000" pitchFamily="65" charset="-122"/>
                <a:cs typeface="+mn-ea"/>
                <a:sym typeface="+mn-lt"/>
              </a:rPr>
            </a:br>
            <a:r>
              <a:rPr lang="zh-CN" altLang="en-US" b="1" dirty="0">
                <a:solidFill>
                  <a:schemeClr val="bg1"/>
                </a:solidFill>
                <a:latin typeface="百度综艺简体" panose="02010601030101010101" pitchFamily="2" charset="-122"/>
                <a:ea typeface="百度综艺简体" panose="02010601030101010101" pitchFamily="2" charset="-122"/>
                <a:cs typeface="+mn-ea"/>
                <a:sym typeface="+mn-lt"/>
              </a:rPr>
              <a:t>综合</a:t>
            </a:r>
            <a:r>
              <a:rPr lang="zh-CN" altLang="en-US" b="1" dirty="0">
                <a:solidFill>
                  <a:schemeClr val="bg1"/>
                </a:solidFill>
                <a:latin typeface="方正小标宋简体" panose="03000509000000000000" pitchFamily="65" charset="-122"/>
                <a:ea typeface="方正小标宋简体" panose="03000509000000000000" pitchFamily="65" charset="-122"/>
                <a:cs typeface="+mn-ea"/>
                <a:sym typeface="+mn-lt"/>
              </a:rPr>
              <a:t>实践</a:t>
            </a:r>
          </a:p>
        </p:txBody>
      </p:sp>
      <p:sp>
        <p:nvSpPr>
          <p:cNvPr id="3" name="副标题 2">
            <a:extLst>
              <a:ext uri="{FF2B5EF4-FFF2-40B4-BE49-F238E27FC236}">
                <a16:creationId xmlns:a16="http://schemas.microsoft.com/office/drawing/2014/main" id="{35CE4485-DC8E-4523-BFF5-1B3E002B8FBF}"/>
              </a:ext>
            </a:extLst>
          </p:cNvPr>
          <p:cNvSpPr>
            <a:spLocks noGrp="1"/>
          </p:cNvSpPr>
          <p:nvPr>
            <p:ph type="subTitle" idx="1"/>
          </p:nvPr>
        </p:nvSpPr>
        <p:spPr>
          <a:xfrm>
            <a:off x="7978140" y="5179378"/>
            <a:ext cx="5013960" cy="840422"/>
          </a:xfrm>
        </p:spPr>
        <p:txBody>
          <a:bodyPr/>
          <a:lstStyle/>
          <a:p>
            <a:pPr>
              <a:lnSpc>
                <a:spcPct val="120000"/>
              </a:lnSpc>
              <a:spcBef>
                <a:spcPts val="0"/>
              </a:spcBef>
            </a:pPr>
            <a:r>
              <a:rPr lang="zh-CN" altLang="en-US" dirty="0">
                <a:solidFill>
                  <a:schemeClr val="bg1"/>
                </a:solidFill>
                <a:latin typeface="Rockwell" panose="02060603020205020403" pitchFamily="18" charset="0"/>
                <a:ea typeface="方正小标宋简体" panose="03000509000000000000" pitchFamily="65" charset="-122"/>
                <a:cs typeface="+mn-ea"/>
                <a:sym typeface="+mn-lt"/>
              </a:rPr>
              <a:t>田丰瑞组 </a:t>
            </a:r>
            <a:r>
              <a:rPr lang="en-US" altLang="zh-CN" dirty="0">
                <a:solidFill>
                  <a:schemeClr val="bg1"/>
                </a:solidFill>
                <a:latin typeface="Rockwell" panose="02060603020205020403" pitchFamily="18" charset="0"/>
                <a:ea typeface="方正小标宋简体" panose="03000509000000000000" pitchFamily="65" charset="-122"/>
                <a:cs typeface="+mn-ea"/>
                <a:sym typeface="+mn-lt"/>
              </a:rPr>
              <a:t>2020/1/3</a:t>
            </a:r>
            <a:endParaRPr lang="zh-CN" altLang="en-US" dirty="0">
              <a:solidFill>
                <a:schemeClr val="bg1"/>
              </a:solidFill>
              <a:latin typeface="Rockwell" panose="02060603020205020403" pitchFamily="18" charset="0"/>
              <a:ea typeface="方正小标宋简体" panose="03000509000000000000" pitchFamily="65" charset="-122"/>
              <a:cs typeface="+mn-ea"/>
              <a:sym typeface="+mn-lt"/>
            </a:endParaRPr>
          </a:p>
        </p:txBody>
      </p:sp>
    </p:spTree>
    <p:extLst>
      <p:ext uri="{BB962C8B-B14F-4D97-AF65-F5344CB8AC3E}">
        <p14:creationId xmlns:p14="http://schemas.microsoft.com/office/powerpoint/2010/main" val="789219145"/>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5F156C-41C9-4F1C-90D7-D0D1A191CA98}"/>
              </a:ext>
            </a:extLst>
          </p:cNvPr>
          <p:cNvSpPr>
            <a:spLocks noGrp="1"/>
          </p:cNvSpPr>
          <p:nvPr>
            <p:ph type="title"/>
          </p:nvPr>
        </p:nvSpPr>
        <p:spPr>
          <a:xfrm>
            <a:off x="838200" y="365125"/>
            <a:ext cx="10515600" cy="1325563"/>
          </a:xfrm>
        </p:spPr>
        <p:txBody>
          <a:bodyPr/>
          <a:lstStyle/>
          <a:p>
            <a:r>
              <a:rPr lang="zh-CN" altLang="en-US" b="1" dirty="0">
                <a:latin typeface="微软雅黑" panose="020B0503020204020204" pitchFamily="34" charset="-122"/>
                <a:ea typeface="微软雅黑" panose="020B0503020204020204" pitchFamily="34" charset="-122"/>
              </a:rPr>
              <a:t>用户界面需求</a:t>
            </a:r>
          </a:p>
        </p:txBody>
      </p:sp>
      <p:sp>
        <p:nvSpPr>
          <p:cNvPr id="3" name="内容占位符 2">
            <a:extLst>
              <a:ext uri="{FF2B5EF4-FFF2-40B4-BE49-F238E27FC236}">
                <a16:creationId xmlns:a16="http://schemas.microsoft.com/office/drawing/2014/main" id="{50D21A21-ABD4-462E-9E4C-D2EC1811AE55}"/>
              </a:ext>
            </a:extLst>
          </p:cNvPr>
          <p:cNvSpPr>
            <a:spLocks noGrp="1"/>
          </p:cNvSpPr>
          <p:nvPr>
            <p:ph idx="1"/>
          </p:nvPr>
        </p:nvSpPr>
        <p:spPr>
          <a:xfrm>
            <a:off x="838200" y="1825625"/>
            <a:ext cx="10515600" cy="4351338"/>
          </a:xfrm>
        </p:spPr>
        <p:txBody>
          <a:bodyPr vert="horz" lIns="91440" tIns="45720" rIns="91440" bIns="45720" rtlCol="0">
            <a:normAutofit/>
          </a:bodyPr>
          <a:lstStyle/>
          <a:p>
            <a:pPr marL="457200" lvl="2" indent="-457200">
              <a:lnSpc>
                <a:spcPct val="150000"/>
              </a:lnSpc>
            </a:pPr>
            <a:r>
              <a:rPr lang="zh-CN" altLang="zh-CN" sz="2800" dirty="0">
                <a:ea typeface="微软雅黑 Light" panose="020B0502040204020203" pitchFamily="34" charset="-122"/>
              </a:rPr>
              <a:t>首页顶部</a:t>
            </a:r>
            <a:r>
              <a:rPr lang="en-US" altLang="zh-CN" sz="2800" dirty="0">
                <a:ea typeface="微软雅黑 Light" panose="020B0502040204020203" pitchFamily="34" charset="-122"/>
              </a:rPr>
              <a:t>Banner</a:t>
            </a:r>
            <a:r>
              <a:rPr lang="zh-CN" altLang="zh-CN" sz="2800" dirty="0">
                <a:ea typeface="微软雅黑 Light" panose="020B0502040204020203" pitchFamily="34" charset="-122"/>
              </a:rPr>
              <a:t>设计</a:t>
            </a:r>
          </a:p>
          <a:p>
            <a:pPr marL="457200" lvl="2" indent="-457200">
              <a:lnSpc>
                <a:spcPct val="150000"/>
              </a:lnSpc>
            </a:pPr>
            <a:r>
              <a:rPr lang="zh-CN" altLang="zh-CN" sz="2800" dirty="0">
                <a:ea typeface="微软雅黑 Light" panose="020B0502040204020203" pitchFamily="34" charset="-122"/>
              </a:rPr>
              <a:t>子菜单</a:t>
            </a:r>
          </a:p>
          <a:p>
            <a:pPr marL="457200" lvl="2" indent="-457200">
              <a:lnSpc>
                <a:spcPct val="150000"/>
              </a:lnSpc>
            </a:pPr>
            <a:r>
              <a:rPr lang="zh-CN" altLang="zh-CN" sz="2800" dirty="0">
                <a:ea typeface="微软雅黑 Light" panose="020B0502040204020203" pitchFamily="34" charset="-122"/>
              </a:rPr>
              <a:t>首页显示内容</a:t>
            </a:r>
          </a:p>
          <a:p>
            <a:pPr marL="457200" lvl="2" indent="-457200">
              <a:lnSpc>
                <a:spcPct val="150000"/>
              </a:lnSpc>
            </a:pPr>
            <a:r>
              <a:rPr lang="zh-CN" altLang="zh-CN" sz="2800" dirty="0">
                <a:ea typeface="微软雅黑 Light" panose="020B0502040204020203" pitchFamily="34" charset="-122"/>
              </a:rPr>
              <a:t>首页尾部</a:t>
            </a:r>
            <a:r>
              <a:rPr lang="en-US" altLang="zh-CN" sz="2800" dirty="0">
                <a:ea typeface="微软雅黑 Light" panose="020B0502040204020203" pitchFamily="34" charset="-122"/>
              </a:rPr>
              <a:t>Footer</a:t>
            </a:r>
            <a:r>
              <a:rPr lang="zh-CN" altLang="zh-CN" sz="2800" dirty="0">
                <a:ea typeface="微软雅黑 Light" panose="020B0502040204020203" pitchFamily="34" charset="-122"/>
              </a:rPr>
              <a:t>设计</a:t>
            </a:r>
            <a:endParaRPr lang="en-US" altLang="zh-CN" sz="2800" dirty="0">
              <a:ea typeface="微软雅黑 Light" panose="020B0502040204020203" pitchFamily="34" charset="-122"/>
            </a:endParaRPr>
          </a:p>
          <a:p>
            <a:pPr marL="457200" lvl="2" indent="-457200">
              <a:lnSpc>
                <a:spcPct val="150000"/>
              </a:lnSpc>
            </a:pPr>
            <a:r>
              <a:rPr lang="zh-CN" altLang="zh-CN" sz="2800" dirty="0">
                <a:ea typeface="微软雅黑 Light" panose="020B0502040204020203" pitchFamily="34" charset="-122"/>
              </a:rPr>
              <a:t>报名表设计</a:t>
            </a:r>
          </a:p>
        </p:txBody>
      </p:sp>
    </p:spTree>
    <p:extLst>
      <p:ext uri="{BB962C8B-B14F-4D97-AF65-F5344CB8AC3E}">
        <p14:creationId xmlns:p14="http://schemas.microsoft.com/office/powerpoint/2010/main" val="1967765609"/>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4E5E75-0D58-447B-A5F5-AF0E43D09F4B}"/>
              </a:ext>
            </a:extLst>
          </p:cNvPr>
          <p:cNvSpPr>
            <a:spLocks noGrp="1"/>
          </p:cNvSpPr>
          <p:nvPr>
            <p:ph type="title"/>
          </p:nvPr>
        </p:nvSpPr>
        <p:spPr>
          <a:xfrm>
            <a:off x="838200" y="365125"/>
            <a:ext cx="10515600" cy="1325563"/>
          </a:xfrm>
        </p:spPr>
        <p:txBody>
          <a:bodyPr/>
          <a:lstStyle/>
          <a:p>
            <a:r>
              <a:rPr lang="zh-CN" altLang="zh-CN" b="1" cap="small" dirty="0">
                <a:latin typeface="微软雅黑" panose="020B0503020204020204" pitchFamily="34" charset="-122"/>
                <a:ea typeface="微软雅黑" panose="020B0503020204020204" pitchFamily="34" charset="-122"/>
              </a:rPr>
              <a:t>网站功能</a:t>
            </a:r>
            <a:r>
              <a:rPr lang="zh-CN" altLang="en-US" b="1" cap="small" dirty="0">
                <a:latin typeface="微软雅黑" panose="020B0503020204020204" pitchFamily="34" charset="-122"/>
                <a:ea typeface="微软雅黑" panose="020B0503020204020204" pitchFamily="34" charset="-122"/>
              </a:rPr>
              <a:t>需求</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345CCE53-42D2-463F-8443-251D45961BDF}"/>
              </a:ext>
            </a:extLst>
          </p:cNvPr>
          <p:cNvSpPr>
            <a:spLocks noGrp="1"/>
          </p:cNvSpPr>
          <p:nvPr>
            <p:ph idx="1"/>
          </p:nvPr>
        </p:nvSpPr>
        <p:spPr>
          <a:xfrm>
            <a:off x="838200" y="1825625"/>
            <a:ext cx="10515600" cy="4351338"/>
          </a:xfrm>
        </p:spPr>
        <p:txBody>
          <a:bodyPr/>
          <a:lstStyle/>
          <a:p>
            <a:pPr marL="457200" lvl="2" indent="-457200">
              <a:lnSpc>
                <a:spcPct val="150000"/>
              </a:lnSpc>
            </a:pPr>
            <a:r>
              <a:rPr lang="zh-CN" altLang="zh-CN" sz="2800" dirty="0">
                <a:ea typeface="微软雅黑 Light" panose="020B0502040204020203" pitchFamily="34" charset="-122"/>
              </a:rPr>
              <a:t>代表报名</a:t>
            </a:r>
          </a:p>
          <a:p>
            <a:pPr marL="457200" lvl="2" indent="-457200">
              <a:lnSpc>
                <a:spcPct val="150000"/>
              </a:lnSpc>
            </a:pPr>
            <a:r>
              <a:rPr lang="zh-CN" altLang="zh-CN" sz="2800" dirty="0">
                <a:ea typeface="微软雅黑 Light" panose="020B0502040204020203" pitchFamily="34" charset="-122"/>
              </a:rPr>
              <a:t>志愿者报名</a:t>
            </a:r>
            <a:endParaRPr lang="en-US" altLang="zh-CN" sz="2800" dirty="0">
              <a:ea typeface="微软雅黑 Light" panose="020B0502040204020203" pitchFamily="34" charset="-122"/>
            </a:endParaRPr>
          </a:p>
          <a:p>
            <a:pPr marL="457200" lvl="2" indent="-457200">
              <a:lnSpc>
                <a:spcPct val="150000"/>
              </a:lnSpc>
            </a:pPr>
            <a:r>
              <a:rPr lang="zh-CN" altLang="zh-CN" sz="2800" dirty="0">
                <a:ea typeface="微软雅黑 Light" panose="020B0502040204020203" pitchFamily="34" charset="-122"/>
              </a:rPr>
              <a:t>新闻及信息系统</a:t>
            </a:r>
          </a:p>
          <a:p>
            <a:pPr marL="457200" lvl="2" indent="-457200">
              <a:lnSpc>
                <a:spcPct val="150000"/>
              </a:lnSpc>
            </a:pPr>
            <a:r>
              <a:rPr lang="zh-CN" altLang="zh-CN" sz="2800" dirty="0">
                <a:ea typeface="微软雅黑 Light" panose="020B0502040204020203" pitchFamily="34" charset="-122"/>
              </a:rPr>
              <a:t>相关文档下载</a:t>
            </a:r>
            <a:endParaRPr lang="en-US" altLang="zh-CN" sz="2800" dirty="0">
              <a:ea typeface="微软雅黑 Light" panose="020B0502040204020203" pitchFamily="34" charset="-122"/>
            </a:endParaRPr>
          </a:p>
          <a:p>
            <a:pPr marL="457200" lvl="2" indent="-457200">
              <a:lnSpc>
                <a:spcPct val="150000"/>
              </a:lnSpc>
            </a:pPr>
            <a:r>
              <a:rPr lang="zh-CN" altLang="zh-CN" sz="2800" dirty="0">
                <a:ea typeface="微软雅黑 Light" panose="020B0502040204020203" pitchFamily="34" charset="-122"/>
              </a:rPr>
              <a:t>后台维护功能</a:t>
            </a:r>
          </a:p>
          <a:p>
            <a:pPr>
              <a:lnSpc>
                <a:spcPct val="150000"/>
              </a:lnSpc>
            </a:pPr>
            <a:endParaRPr lang="en-US" altLang="zh-CN" dirty="0">
              <a:latin typeface="微软雅黑 Light" panose="020B0502040204020203" pitchFamily="34" charset="-122"/>
              <a:ea typeface="微软雅黑 Light" panose="020B0502040204020203" pitchFamily="34" charset="-122"/>
            </a:endParaRPr>
          </a:p>
          <a:p>
            <a:pPr>
              <a:lnSpc>
                <a:spcPct val="150000"/>
              </a:lnSpc>
            </a:pP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15657543"/>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1FA33-AE9D-47A8-A356-74AB0DAB2B21}"/>
              </a:ext>
            </a:extLst>
          </p:cNvPr>
          <p:cNvSpPr>
            <a:spLocks noGrp="1"/>
          </p:cNvSpPr>
          <p:nvPr>
            <p:ph type="title"/>
          </p:nvPr>
        </p:nvSpPr>
        <p:spPr>
          <a:xfrm>
            <a:off x="838200" y="365125"/>
            <a:ext cx="10515600" cy="1325563"/>
          </a:xfrm>
        </p:spPr>
        <p:txBody>
          <a:bodyPr/>
          <a:lstStyle/>
          <a:p>
            <a:r>
              <a:rPr lang="zh-CN" altLang="en-US" b="1" dirty="0">
                <a:latin typeface="微软雅黑" panose="020B0503020204020204" pitchFamily="34" charset="-122"/>
                <a:ea typeface="微软雅黑" panose="020B0503020204020204" pitchFamily="34" charset="-122"/>
              </a:rPr>
              <a:t>设备需求</a:t>
            </a:r>
          </a:p>
        </p:txBody>
      </p:sp>
      <p:sp>
        <p:nvSpPr>
          <p:cNvPr id="3" name="内容占位符 2">
            <a:extLst>
              <a:ext uri="{FF2B5EF4-FFF2-40B4-BE49-F238E27FC236}">
                <a16:creationId xmlns:a16="http://schemas.microsoft.com/office/drawing/2014/main" id="{AA735C21-3FF0-4A08-8A08-923DC2D94D90}"/>
              </a:ext>
            </a:extLst>
          </p:cNvPr>
          <p:cNvSpPr>
            <a:spLocks noGrp="1"/>
          </p:cNvSpPr>
          <p:nvPr>
            <p:ph idx="1"/>
          </p:nvPr>
        </p:nvSpPr>
        <p:spPr>
          <a:xfrm>
            <a:off x="838200" y="1537300"/>
            <a:ext cx="10515600" cy="4351338"/>
          </a:xfrm>
        </p:spPr>
        <p:txBody>
          <a:bodyPr>
            <a:noAutofit/>
          </a:bodyPr>
          <a:lstStyle/>
          <a:p>
            <a:pPr marL="0" lvl="1" indent="0">
              <a:lnSpc>
                <a:spcPct val="150000"/>
              </a:lnSpc>
              <a:spcBef>
                <a:spcPts val="0"/>
              </a:spcBef>
              <a:buNone/>
            </a:pPr>
            <a:r>
              <a:rPr lang="zh-CN" altLang="zh-CN" sz="2800" b="1" cap="small" dirty="0"/>
              <a:t>硬件设备</a:t>
            </a:r>
          </a:p>
          <a:p>
            <a:pPr marL="0" indent="0">
              <a:lnSpc>
                <a:spcPct val="150000"/>
              </a:lnSpc>
              <a:buNone/>
            </a:pPr>
            <a:r>
              <a:rPr lang="zh-CN" altLang="zh-CN" sz="2400" dirty="0">
                <a:ea typeface="微软雅黑 Light" panose="020B0502040204020203" pitchFamily="34" charset="-122"/>
              </a:rPr>
              <a:t>开发项目所需电脑</a:t>
            </a:r>
            <a:r>
              <a:rPr lang="en-US" altLang="zh-CN" sz="2400" dirty="0">
                <a:ea typeface="微软雅黑 Light" panose="020B0502040204020203" pitchFamily="34" charset="-122"/>
              </a:rPr>
              <a:t>8</a:t>
            </a:r>
            <a:r>
              <a:rPr lang="zh-CN" altLang="zh-CN" sz="2400" dirty="0">
                <a:ea typeface="微软雅黑 Light" panose="020B0502040204020203" pitchFamily="34" charset="-122"/>
              </a:rPr>
              <a:t>台、部署网站所需</a:t>
            </a:r>
            <a:r>
              <a:rPr lang="en-US" altLang="zh-CN" sz="2400" dirty="0">
                <a:ea typeface="微软雅黑 Light" panose="020B0502040204020203" pitchFamily="34" charset="-122"/>
              </a:rPr>
              <a:t>1</a:t>
            </a:r>
            <a:r>
              <a:rPr lang="zh-CN" altLang="zh-CN" sz="2400" dirty="0">
                <a:ea typeface="微软雅黑 Light" panose="020B0502040204020203" pitchFamily="34" charset="-122"/>
              </a:rPr>
              <a:t>台阿里云服务器。</a:t>
            </a:r>
          </a:p>
          <a:p>
            <a:pPr marL="0" lvl="1" indent="0">
              <a:lnSpc>
                <a:spcPct val="150000"/>
              </a:lnSpc>
              <a:spcBef>
                <a:spcPts val="0"/>
              </a:spcBef>
              <a:buNone/>
            </a:pPr>
            <a:r>
              <a:rPr lang="zh-CN" altLang="zh-CN" sz="2800" b="1" cap="small" dirty="0"/>
              <a:t>服务器环境需求</a:t>
            </a:r>
          </a:p>
          <a:p>
            <a:pPr marL="0" indent="0">
              <a:lnSpc>
                <a:spcPct val="100000"/>
              </a:lnSpc>
              <a:buNone/>
            </a:pPr>
            <a:r>
              <a:rPr lang="en-US" altLang="zh-CN" sz="2400" dirty="0">
                <a:ea typeface="微软雅黑 Light" panose="020B0502040204020203" pitchFamily="34" charset="-122"/>
              </a:rPr>
              <a:t>CPU</a:t>
            </a:r>
            <a:r>
              <a:rPr lang="zh-CN" altLang="en-US" sz="2400" dirty="0">
                <a:ea typeface="微软雅黑 Light" panose="020B0502040204020203" pitchFamily="34" charset="-122"/>
              </a:rPr>
              <a:t>：</a:t>
            </a:r>
            <a:r>
              <a:rPr lang="en-US" altLang="zh-CN" sz="2400" dirty="0">
                <a:ea typeface="微软雅黑 Light" panose="020B0502040204020203" pitchFamily="34" charset="-122"/>
              </a:rPr>
              <a:t>1</a:t>
            </a:r>
            <a:r>
              <a:rPr lang="zh-CN" altLang="zh-CN" sz="2400" dirty="0">
                <a:ea typeface="微软雅黑 Light" panose="020B0502040204020203" pitchFamily="34" charset="-122"/>
              </a:rPr>
              <a:t>核</a:t>
            </a:r>
            <a:r>
              <a:rPr lang="en-US" altLang="zh-CN" sz="2400" dirty="0">
                <a:ea typeface="微软雅黑 Light" panose="020B0502040204020203" pitchFamily="34" charset="-122"/>
              </a:rPr>
              <a:t>CPU</a:t>
            </a:r>
            <a:endParaRPr lang="zh-CN" altLang="zh-CN" sz="2400" dirty="0">
              <a:ea typeface="微软雅黑 Light" panose="020B0502040204020203" pitchFamily="34" charset="-122"/>
            </a:endParaRPr>
          </a:p>
          <a:p>
            <a:pPr marL="0" indent="0">
              <a:lnSpc>
                <a:spcPct val="100000"/>
              </a:lnSpc>
              <a:buNone/>
            </a:pPr>
            <a:r>
              <a:rPr lang="zh-CN" altLang="zh-CN" sz="2400" dirty="0">
                <a:ea typeface="微软雅黑 Light" panose="020B0502040204020203" pitchFamily="34" charset="-122"/>
              </a:rPr>
              <a:t>内存大小：</a:t>
            </a:r>
            <a:r>
              <a:rPr lang="en-US" altLang="zh-CN" sz="2400" dirty="0">
                <a:ea typeface="微软雅黑 Light" panose="020B0502040204020203" pitchFamily="34" charset="-122"/>
              </a:rPr>
              <a:t>1G</a:t>
            </a:r>
            <a:endParaRPr lang="zh-CN" altLang="zh-CN" sz="2400" dirty="0">
              <a:ea typeface="微软雅黑 Light" panose="020B0502040204020203" pitchFamily="34" charset="-122"/>
            </a:endParaRPr>
          </a:p>
          <a:p>
            <a:pPr marL="0" indent="0">
              <a:lnSpc>
                <a:spcPct val="100000"/>
              </a:lnSpc>
              <a:buNone/>
            </a:pPr>
            <a:r>
              <a:rPr lang="zh-CN" altLang="zh-CN" sz="2400" dirty="0">
                <a:ea typeface="微软雅黑 Light" panose="020B0502040204020203" pitchFamily="34" charset="-122"/>
              </a:rPr>
              <a:t>硬盘空间：至少</a:t>
            </a:r>
            <a:r>
              <a:rPr lang="en-US" altLang="zh-CN" sz="2400" dirty="0">
                <a:ea typeface="微软雅黑 Light" panose="020B0502040204020203" pitchFamily="34" charset="-122"/>
              </a:rPr>
              <a:t>50G</a:t>
            </a:r>
            <a:endParaRPr lang="zh-CN" altLang="zh-CN" sz="2400" dirty="0">
              <a:ea typeface="微软雅黑 Light" panose="020B0502040204020203" pitchFamily="34" charset="-122"/>
            </a:endParaRPr>
          </a:p>
          <a:p>
            <a:pPr marL="0" lvl="1" indent="0">
              <a:lnSpc>
                <a:spcPct val="150000"/>
              </a:lnSpc>
              <a:spcBef>
                <a:spcPts val="600"/>
              </a:spcBef>
              <a:buNone/>
            </a:pPr>
            <a:r>
              <a:rPr lang="zh-CN" altLang="zh-CN" sz="2800" b="1" cap="small" dirty="0"/>
              <a:t>网络设备访问</a:t>
            </a:r>
          </a:p>
          <a:p>
            <a:pPr marL="0" indent="0">
              <a:lnSpc>
                <a:spcPct val="150000"/>
              </a:lnSpc>
              <a:spcBef>
                <a:spcPts val="0"/>
              </a:spcBef>
              <a:buNone/>
            </a:pPr>
            <a:r>
              <a:rPr lang="zh-CN" altLang="zh-CN" dirty="0"/>
              <a:t>电脑端和手机端</a:t>
            </a:r>
            <a:endParaRPr lang="zh-CN" altLang="en-US" dirty="0"/>
          </a:p>
        </p:txBody>
      </p:sp>
      <p:sp>
        <p:nvSpPr>
          <p:cNvPr id="4" name="文本框 3">
            <a:extLst>
              <a:ext uri="{FF2B5EF4-FFF2-40B4-BE49-F238E27FC236}">
                <a16:creationId xmlns:a16="http://schemas.microsoft.com/office/drawing/2014/main" id="{8A15F583-4E01-4B5B-A8D4-4CFA40B18E72}"/>
              </a:ext>
            </a:extLst>
          </p:cNvPr>
          <p:cNvSpPr txBox="1"/>
          <p:nvPr/>
        </p:nvSpPr>
        <p:spPr>
          <a:xfrm>
            <a:off x="5461687" y="3593406"/>
            <a:ext cx="4341340" cy="1733808"/>
          </a:xfrm>
          <a:prstGeom prst="rect">
            <a:avLst/>
          </a:prstGeom>
          <a:noFill/>
        </p:spPr>
        <p:txBody>
          <a:bodyPr wrap="square" rtlCol="0">
            <a:spAutoFit/>
          </a:bodyPr>
          <a:lstStyle/>
          <a:p>
            <a:pPr lvl="0">
              <a:spcBef>
                <a:spcPts val="1000"/>
              </a:spcBef>
            </a:pPr>
            <a:r>
              <a:rPr lang="zh-CN" altLang="zh-CN" sz="2400" dirty="0">
                <a:solidFill>
                  <a:prstClr val="black"/>
                </a:solidFill>
                <a:ea typeface="微软雅黑 Light" panose="020B0502040204020203" pitchFamily="34" charset="-122"/>
              </a:rPr>
              <a:t>操作系统：</a:t>
            </a:r>
            <a:r>
              <a:rPr lang="en-US" altLang="zh-CN" sz="2400" dirty="0">
                <a:solidFill>
                  <a:prstClr val="black"/>
                </a:solidFill>
                <a:ea typeface="微软雅黑 Light" panose="020B0502040204020203" pitchFamily="34" charset="-122"/>
              </a:rPr>
              <a:t>Ubuntu16</a:t>
            </a:r>
          </a:p>
          <a:p>
            <a:pPr lvl="0">
              <a:spcBef>
                <a:spcPts val="1000"/>
              </a:spcBef>
            </a:pPr>
            <a:r>
              <a:rPr lang="zh-CN" altLang="zh-CN" sz="2400" dirty="0">
                <a:solidFill>
                  <a:prstClr val="black"/>
                </a:solidFill>
                <a:ea typeface="微软雅黑 Light" panose="020B0502040204020203" pitchFamily="34" charset="-122"/>
              </a:rPr>
              <a:t>网络带宽：</a:t>
            </a:r>
            <a:r>
              <a:rPr lang="en-US" altLang="zh-CN" sz="2400" dirty="0">
                <a:solidFill>
                  <a:prstClr val="black"/>
                </a:solidFill>
                <a:ea typeface="微软雅黑 Light" panose="020B0502040204020203" pitchFamily="34" charset="-122"/>
              </a:rPr>
              <a:t>50M</a:t>
            </a:r>
            <a:endParaRPr lang="zh-CN" altLang="zh-CN" sz="2400" dirty="0">
              <a:solidFill>
                <a:prstClr val="black"/>
              </a:solidFill>
              <a:ea typeface="微软雅黑 Light" panose="020B0502040204020203" pitchFamily="34" charset="-122"/>
            </a:endParaRPr>
          </a:p>
          <a:p>
            <a:pPr lvl="0">
              <a:spcBef>
                <a:spcPts val="1000"/>
              </a:spcBef>
            </a:pPr>
            <a:r>
              <a:rPr lang="zh-CN" altLang="zh-CN" sz="2400" dirty="0">
                <a:solidFill>
                  <a:prstClr val="black"/>
                </a:solidFill>
                <a:ea typeface="微软雅黑 Light" panose="020B0502040204020203" pitchFamily="34" charset="-122"/>
              </a:rPr>
              <a:t>流量：</a:t>
            </a:r>
            <a:r>
              <a:rPr lang="en-US" altLang="zh-CN" sz="2400" dirty="0">
                <a:solidFill>
                  <a:prstClr val="black"/>
                </a:solidFill>
                <a:ea typeface="微软雅黑 Light" panose="020B0502040204020203" pitchFamily="34" charset="-122"/>
              </a:rPr>
              <a:t>500G</a:t>
            </a:r>
            <a:endParaRPr lang="zh-CN" altLang="zh-CN" sz="2400" dirty="0">
              <a:solidFill>
                <a:prstClr val="black"/>
              </a:solidFill>
              <a:ea typeface="微软雅黑 Light" panose="020B0502040204020203" pitchFamily="34" charset="-122"/>
            </a:endParaRPr>
          </a:p>
          <a:p>
            <a:endParaRPr lang="zh-CN" altLang="en-US" dirty="0"/>
          </a:p>
        </p:txBody>
      </p:sp>
    </p:spTree>
    <p:extLst>
      <p:ext uri="{BB962C8B-B14F-4D97-AF65-F5344CB8AC3E}">
        <p14:creationId xmlns:p14="http://schemas.microsoft.com/office/powerpoint/2010/main" val="205181044"/>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55B990C-B58C-4DDF-96AA-ED6B7E847D62}"/>
              </a:ext>
            </a:extLst>
          </p:cNvPr>
          <p:cNvSpPr>
            <a:spLocks noGrp="1"/>
          </p:cNvSpPr>
          <p:nvPr>
            <p:ph idx="1"/>
          </p:nvPr>
        </p:nvSpPr>
        <p:spPr>
          <a:xfrm>
            <a:off x="838200" y="2447109"/>
            <a:ext cx="10515599" cy="1963781"/>
          </a:xfrm>
        </p:spPr>
        <p:txBody>
          <a:bodyPr>
            <a:noAutofit/>
          </a:bodyPr>
          <a:lstStyle/>
          <a:p>
            <a:pPr marL="0" indent="0" algn="ctr">
              <a:lnSpc>
                <a:spcPct val="150000"/>
              </a:lnSpc>
              <a:buNone/>
            </a:pPr>
            <a:r>
              <a:rPr lang="zh-CN" altLang="en-US" sz="6600" dirty="0">
                <a:solidFill>
                  <a:schemeClr val="bg1"/>
                </a:solidFill>
                <a:latin typeface="百度综艺简体" panose="02010601030101010101" pitchFamily="2" charset="-122"/>
                <a:ea typeface="百度综艺简体" panose="02010601030101010101" pitchFamily="2" charset="-122"/>
              </a:rPr>
              <a:t>项目团队</a:t>
            </a:r>
            <a:endParaRPr lang="en-US" altLang="zh-CN" sz="6600" dirty="0">
              <a:solidFill>
                <a:schemeClr val="bg1"/>
              </a:solidFill>
              <a:latin typeface="百度综艺简体" panose="02010601030101010101" pitchFamily="2" charset="-122"/>
              <a:ea typeface="百度综艺简体" panose="02010601030101010101" pitchFamily="2" charset="-122"/>
            </a:endParaRPr>
          </a:p>
        </p:txBody>
      </p:sp>
      <p:sp>
        <p:nvSpPr>
          <p:cNvPr id="5" name="标题 4">
            <a:extLst>
              <a:ext uri="{FF2B5EF4-FFF2-40B4-BE49-F238E27FC236}">
                <a16:creationId xmlns:a16="http://schemas.microsoft.com/office/drawing/2014/main" id="{531D6BDC-4C27-4A47-BE4A-48C8CADFE618}"/>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835307866"/>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8EC85-3E27-42AB-980D-08EB4C778409}"/>
              </a:ext>
            </a:extLst>
          </p:cNvPr>
          <p:cNvSpPr>
            <a:spLocks noGrp="1"/>
          </p:cNvSpPr>
          <p:nvPr>
            <p:ph type="title"/>
          </p:nvPr>
        </p:nvSpPr>
        <p:spPr/>
        <p:txBody>
          <a:bodyPr/>
          <a:lstStyle/>
          <a:p>
            <a:r>
              <a:rPr lang="zh-CN" altLang="zh-CN" b="1" dirty="0">
                <a:latin typeface="微软雅黑" panose="020B0503020204020204" pitchFamily="34" charset="-122"/>
                <a:ea typeface="微软雅黑" panose="020B0503020204020204" pitchFamily="34" charset="-122"/>
              </a:rPr>
              <a:t>项目所需人力资源分析</a:t>
            </a:r>
            <a:endParaRPr lang="zh-CN" altLang="en-US" b="1"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6D8A97F4-9401-4679-9075-83CF84EEF4F1}"/>
              </a:ext>
            </a:extLst>
          </p:cNvPr>
          <p:cNvSpPr>
            <a:spLocks noGrp="1"/>
          </p:cNvSpPr>
          <p:nvPr>
            <p:ph idx="1"/>
          </p:nvPr>
        </p:nvSpPr>
        <p:spPr/>
        <p:txBody>
          <a:bodyPr>
            <a:normAutofit fontScale="92500"/>
          </a:bodyPr>
          <a:lstStyle/>
          <a:p>
            <a:pPr>
              <a:lnSpc>
                <a:spcPct val="150000"/>
              </a:lnSpc>
            </a:pPr>
            <a:r>
              <a:rPr lang="zh-CN" altLang="zh-CN" dirty="0">
                <a:latin typeface="微软雅黑 Light" panose="020B0502040204020203" pitchFamily="34" charset="-122"/>
                <a:ea typeface="微软雅黑 Light" panose="020B0502040204020203" pitchFamily="34" charset="-122"/>
              </a:rPr>
              <a:t>项目首先需要</a:t>
            </a:r>
            <a:r>
              <a:rPr lang="en-US" altLang="zh-CN" dirty="0">
                <a:latin typeface="微软雅黑 Light" panose="020B0502040204020203" pitchFamily="34" charset="-122"/>
                <a:ea typeface="微软雅黑 Light" panose="020B0502040204020203" pitchFamily="34" charset="-122"/>
              </a:rPr>
              <a:t>1</a:t>
            </a:r>
            <a:r>
              <a:rPr lang="zh-CN" altLang="zh-CN" dirty="0">
                <a:latin typeface="微软雅黑 Light" panose="020B0502040204020203" pitchFamily="34" charset="-122"/>
                <a:ea typeface="微软雅黑 Light" panose="020B0502040204020203" pitchFamily="34" charset="-122"/>
              </a:rPr>
              <a:t>名项目经理，统领整个项目团队。</a:t>
            </a:r>
          </a:p>
          <a:p>
            <a:pPr>
              <a:lnSpc>
                <a:spcPct val="150000"/>
              </a:lnSpc>
            </a:pPr>
            <a:r>
              <a:rPr lang="zh-CN" altLang="zh-CN" dirty="0">
                <a:latin typeface="微软雅黑 Light" panose="020B0502040204020203" pitchFamily="34" charset="-122"/>
                <a:ea typeface="微软雅黑 Light" panose="020B0502040204020203" pitchFamily="34" charset="-122"/>
              </a:rPr>
              <a:t>由于项目主要功能的建设涉及到服务器的维护、网站的前端搭建、网站后端数据库的构建与维护、因此需要</a:t>
            </a:r>
            <a:r>
              <a:rPr lang="en-US" altLang="zh-CN" dirty="0">
                <a:latin typeface="微软雅黑 Light" panose="020B0502040204020203" pitchFamily="34" charset="-122"/>
                <a:ea typeface="微软雅黑 Light" panose="020B0502040204020203" pitchFamily="34" charset="-122"/>
              </a:rPr>
              <a:t>2</a:t>
            </a:r>
            <a:r>
              <a:rPr lang="zh-CN" altLang="zh-CN" dirty="0">
                <a:latin typeface="微软雅黑 Light" panose="020B0502040204020203" pitchFamily="34" charset="-122"/>
                <a:ea typeface="微软雅黑 Light" panose="020B0502040204020203" pitchFamily="34" charset="-122"/>
              </a:rPr>
              <a:t>名前端程序员，</a:t>
            </a:r>
            <a:r>
              <a:rPr lang="en-US" altLang="zh-CN" dirty="0">
                <a:latin typeface="微软雅黑 Light" panose="020B0502040204020203" pitchFamily="34" charset="-122"/>
                <a:ea typeface="微软雅黑 Light" panose="020B0502040204020203" pitchFamily="34" charset="-122"/>
              </a:rPr>
              <a:t>1</a:t>
            </a:r>
            <a:r>
              <a:rPr lang="zh-CN" altLang="zh-CN" dirty="0">
                <a:latin typeface="微软雅黑 Light" panose="020B0502040204020203" pitchFamily="34" charset="-122"/>
                <a:ea typeface="微软雅黑 Light" panose="020B0502040204020203" pitchFamily="34" charset="-122"/>
              </a:rPr>
              <a:t>名</a:t>
            </a:r>
            <a:r>
              <a:rPr lang="en-US" altLang="zh-CN" dirty="0">
                <a:latin typeface="微软雅黑 Light" panose="020B0502040204020203" pitchFamily="34" charset="-122"/>
                <a:ea typeface="微软雅黑 Light" panose="020B0502040204020203" pitchFamily="34" charset="-122"/>
              </a:rPr>
              <a:t>UI</a:t>
            </a:r>
            <a:r>
              <a:rPr lang="zh-CN" altLang="zh-CN" dirty="0">
                <a:latin typeface="微软雅黑 Light" panose="020B0502040204020203" pitchFamily="34" charset="-122"/>
                <a:ea typeface="微软雅黑 Light" panose="020B0502040204020203" pitchFamily="34" charset="-122"/>
              </a:rPr>
              <a:t>设计师，</a:t>
            </a:r>
            <a:r>
              <a:rPr lang="en-US" altLang="zh-CN" dirty="0">
                <a:latin typeface="微软雅黑 Light" panose="020B0502040204020203" pitchFamily="34" charset="-122"/>
                <a:ea typeface="微软雅黑 Light" panose="020B0502040204020203" pitchFamily="34" charset="-122"/>
              </a:rPr>
              <a:t> 2</a:t>
            </a:r>
            <a:r>
              <a:rPr lang="zh-CN" altLang="zh-CN" dirty="0">
                <a:latin typeface="微软雅黑 Light" panose="020B0502040204020203" pitchFamily="34" charset="-122"/>
                <a:ea typeface="微软雅黑 Light" panose="020B0502040204020203" pitchFamily="34" charset="-122"/>
              </a:rPr>
              <a:t>名后端程序员，</a:t>
            </a:r>
            <a:r>
              <a:rPr lang="en-US" altLang="zh-CN" dirty="0">
                <a:latin typeface="微软雅黑 Light" panose="020B0502040204020203" pitchFamily="34" charset="-122"/>
                <a:ea typeface="微软雅黑 Light" panose="020B0502040204020203" pitchFamily="34" charset="-122"/>
              </a:rPr>
              <a:t>1</a:t>
            </a:r>
            <a:r>
              <a:rPr lang="zh-CN" altLang="zh-CN" dirty="0">
                <a:latin typeface="微软雅黑 Light" panose="020B0502040204020203" pitchFamily="34" charset="-122"/>
                <a:ea typeface="微软雅黑 Light" panose="020B0502040204020203" pitchFamily="34" charset="-122"/>
              </a:rPr>
              <a:t>名数据库管理人员，</a:t>
            </a:r>
            <a:r>
              <a:rPr lang="en-US" altLang="zh-CN" dirty="0">
                <a:latin typeface="微软雅黑 Light" panose="020B0502040204020203" pitchFamily="34" charset="-122"/>
                <a:ea typeface="微软雅黑 Light" panose="020B0502040204020203" pitchFamily="34" charset="-122"/>
              </a:rPr>
              <a:t>1</a:t>
            </a:r>
            <a:r>
              <a:rPr lang="zh-CN" altLang="zh-CN" dirty="0">
                <a:latin typeface="微软雅黑 Light" panose="020B0502040204020203" pitchFamily="34" charset="-122"/>
                <a:ea typeface="微软雅黑 Light" panose="020B0502040204020203" pitchFamily="34" charset="-122"/>
              </a:rPr>
              <a:t>名服务器运维人员。考虑到网站搭建好后需要测试，但测试量不大，因此需要</a:t>
            </a:r>
            <a:r>
              <a:rPr lang="en-US" altLang="zh-CN" dirty="0">
                <a:latin typeface="微软雅黑 Light" panose="020B0502040204020203" pitchFamily="34" charset="-122"/>
                <a:ea typeface="微软雅黑 Light" panose="020B0502040204020203" pitchFamily="34" charset="-122"/>
              </a:rPr>
              <a:t>1</a:t>
            </a:r>
            <a:r>
              <a:rPr lang="zh-CN" altLang="zh-CN" dirty="0">
                <a:latin typeface="微软雅黑 Light" panose="020B0502040204020203" pitchFamily="34" charset="-122"/>
                <a:ea typeface="微软雅黑 Light" panose="020B0502040204020203" pitchFamily="34" charset="-122"/>
              </a:rPr>
              <a:t>名测试程序员。考虑到项目开发过程中需要撰写各种开发文档，因此需要</a:t>
            </a:r>
            <a:r>
              <a:rPr lang="en-US" altLang="zh-CN" dirty="0">
                <a:latin typeface="微软雅黑 Light" panose="020B0502040204020203" pitchFamily="34" charset="-122"/>
                <a:ea typeface="微软雅黑 Light" panose="020B0502040204020203" pitchFamily="34" charset="-122"/>
              </a:rPr>
              <a:t>1</a:t>
            </a:r>
            <a:r>
              <a:rPr lang="zh-CN" altLang="zh-CN" dirty="0">
                <a:latin typeface="微软雅黑 Light" panose="020B0502040204020203" pitchFamily="34" charset="-122"/>
                <a:ea typeface="微软雅黑 Light" panose="020B0502040204020203" pitchFamily="34" charset="-122"/>
              </a:rPr>
              <a:t>名文档管理人员。</a:t>
            </a:r>
          </a:p>
          <a:p>
            <a:pPr>
              <a:lnSpc>
                <a:spcPct val="150000"/>
              </a:lnSpc>
            </a:pP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76786380"/>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8EC85-3E27-42AB-980D-08EB4C778409}"/>
              </a:ext>
            </a:extLst>
          </p:cNvPr>
          <p:cNvSpPr>
            <a:spLocks noGrp="1"/>
          </p:cNvSpPr>
          <p:nvPr>
            <p:ph type="title"/>
          </p:nvPr>
        </p:nvSpPr>
        <p:spPr/>
        <p:txBody>
          <a:bodyPr/>
          <a:lstStyle/>
          <a:p>
            <a:r>
              <a:rPr lang="zh-CN" altLang="zh-CN" b="1" dirty="0">
                <a:latin typeface="微软雅黑" panose="020B0503020204020204" pitchFamily="34" charset="-122"/>
                <a:ea typeface="微软雅黑" panose="020B0503020204020204" pitchFamily="34" charset="-122"/>
              </a:rPr>
              <a:t>现有人力资源情况</a:t>
            </a:r>
            <a:endParaRPr lang="zh-CN" altLang="en-US" b="1" dirty="0">
              <a:latin typeface="微软雅黑" panose="020B0503020204020204" pitchFamily="34" charset="-122"/>
              <a:ea typeface="微软雅黑" panose="020B0503020204020204" pitchFamily="34" charset="-122"/>
            </a:endParaRPr>
          </a:p>
        </p:txBody>
      </p:sp>
      <p:graphicFrame>
        <p:nvGraphicFramePr>
          <p:cNvPr id="8" name="内容占位符 7">
            <a:extLst>
              <a:ext uri="{FF2B5EF4-FFF2-40B4-BE49-F238E27FC236}">
                <a16:creationId xmlns:a16="http://schemas.microsoft.com/office/drawing/2014/main" id="{7F204D7B-B85D-456D-ACC4-603BA2B45B9D}"/>
              </a:ext>
            </a:extLst>
          </p:cNvPr>
          <p:cNvGraphicFramePr>
            <a:graphicFrameLocks noGrp="1"/>
          </p:cNvGraphicFramePr>
          <p:nvPr>
            <p:ph idx="1"/>
            <p:extLst>
              <p:ext uri="{D42A27DB-BD31-4B8C-83A1-F6EECF244321}">
                <p14:modId xmlns:p14="http://schemas.microsoft.com/office/powerpoint/2010/main" val="4165094059"/>
              </p:ext>
            </p:extLst>
          </p:nvPr>
        </p:nvGraphicFramePr>
        <p:xfrm>
          <a:off x="502920" y="1673551"/>
          <a:ext cx="10850880" cy="4649925"/>
        </p:xfrm>
        <a:graphic>
          <a:graphicData uri="http://schemas.openxmlformats.org/drawingml/2006/table">
            <a:tbl>
              <a:tblPr firstCol="1" bandRow="1">
                <a:tableStyleId>{5C22544A-7EE6-4342-B048-85BDC9FD1C3A}</a:tableStyleId>
              </a:tblPr>
              <a:tblGrid>
                <a:gridCol w="1334658">
                  <a:extLst>
                    <a:ext uri="{9D8B030D-6E8A-4147-A177-3AD203B41FA5}">
                      <a16:colId xmlns:a16="http://schemas.microsoft.com/office/drawing/2014/main" val="3665140044"/>
                    </a:ext>
                  </a:extLst>
                </a:gridCol>
                <a:gridCol w="1851160">
                  <a:extLst>
                    <a:ext uri="{9D8B030D-6E8A-4147-A177-3AD203B41FA5}">
                      <a16:colId xmlns:a16="http://schemas.microsoft.com/office/drawing/2014/main" val="4258439102"/>
                    </a:ext>
                  </a:extLst>
                </a:gridCol>
                <a:gridCol w="7665062">
                  <a:extLst>
                    <a:ext uri="{9D8B030D-6E8A-4147-A177-3AD203B41FA5}">
                      <a16:colId xmlns:a16="http://schemas.microsoft.com/office/drawing/2014/main" val="3477013468"/>
                    </a:ext>
                  </a:extLst>
                </a:gridCol>
              </a:tblGrid>
              <a:tr h="868982">
                <a:tc>
                  <a:txBody>
                    <a:bodyPr/>
                    <a:lstStyle/>
                    <a:p>
                      <a:pPr algn="ctr">
                        <a:lnSpc>
                          <a:spcPct val="107000"/>
                        </a:lnSpc>
                        <a:spcAft>
                          <a:spcPts val="0"/>
                        </a:spcAft>
                      </a:pPr>
                      <a:r>
                        <a:rPr lang="zh-CN" sz="1800" dirty="0">
                          <a:effectLst/>
                        </a:rPr>
                        <a:t>丁紫凡</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spcAft>
                          <a:spcPts val="0"/>
                        </a:spcAft>
                      </a:pPr>
                      <a:r>
                        <a:rPr lang="zh-CN" sz="1800" dirty="0">
                          <a:effectLst/>
                        </a:rPr>
                        <a:t>前端程序员</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07000"/>
                        </a:lnSpc>
                        <a:spcAft>
                          <a:spcPts val="0"/>
                        </a:spcAft>
                      </a:pPr>
                      <a:r>
                        <a:rPr lang="zh-CN" sz="1800" dirty="0">
                          <a:effectLst/>
                        </a:rPr>
                        <a:t>女，软件</a:t>
                      </a:r>
                      <a:r>
                        <a:rPr lang="en-US" sz="1800" dirty="0">
                          <a:effectLst/>
                        </a:rPr>
                        <a:t>72</a:t>
                      </a:r>
                      <a:r>
                        <a:rPr lang="zh-CN" sz="1800" dirty="0">
                          <a:effectLst/>
                        </a:rPr>
                        <a:t>班，熟悉</a:t>
                      </a:r>
                      <a:r>
                        <a:rPr lang="en-US" sz="1800" dirty="0">
                          <a:effectLst/>
                        </a:rPr>
                        <a:t>C++</a:t>
                      </a:r>
                      <a:r>
                        <a:rPr lang="zh-CN" sz="1800" dirty="0">
                          <a:effectLst/>
                        </a:rPr>
                        <a:t>，</a:t>
                      </a:r>
                      <a:r>
                        <a:rPr lang="en-US" sz="1800" dirty="0">
                          <a:effectLst/>
                        </a:rPr>
                        <a:t>html</a:t>
                      </a:r>
                      <a:r>
                        <a:rPr lang="zh-CN" sz="1800" dirty="0">
                          <a:effectLst/>
                        </a:rPr>
                        <a:t>，</a:t>
                      </a:r>
                      <a:r>
                        <a:rPr lang="en-US" sz="1800" dirty="0" err="1">
                          <a:effectLst/>
                        </a:rPr>
                        <a:t>css</a:t>
                      </a:r>
                      <a:r>
                        <a:rPr lang="zh-CN" sz="1800" dirty="0">
                          <a:effectLst/>
                        </a:rPr>
                        <a:t>和相关框架等，曾参与小学期集训制作相关销售网页设计，大二上学期记账软件</a:t>
                      </a:r>
                      <a:r>
                        <a:rPr lang="en-US" sz="1800" dirty="0">
                          <a:effectLst/>
                        </a:rPr>
                        <a:t>APP</a:t>
                      </a:r>
                      <a:r>
                        <a:rPr lang="zh-CN" sz="1800" dirty="0">
                          <a:effectLst/>
                        </a:rPr>
                        <a:t>开发等工作。</a:t>
                      </a:r>
                      <a:r>
                        <a:rPr lang="en-US" sz="1800" dirty="0">
                          <a:effectLst/>
                        </a:rPr>
                        <a:t>2018</a:t>
                      </a:r>
                      <a:r>
                        <a:rPr lang="zh-CN" sz="1800" dirty="0">
                          <a:effectLst/>
                        </a:rPr>
                        <a:t>年西安交通大学数模校赛一等奖，</a:t>
                      </a:r>
                      <a:r>
                        <a:rPr lang="en-US" sz="1800" dirty="0">
                          <a:effectLst/>
                        </a:rPr>
                        <a:t>2019</a:t>
                      </a:r>
                      <a:r>
                        <a:rPr lang="zh-CN" sz="1800" dirty="0">
                          <a:effectLst/>
                        </a:rPr>
                        <a:t>年数学建模省赛一等奖等。</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82163549"/>
                  </a:ext>
                </a:extLst>
              </a:tr>
              <a:tr h="868982">
                <a:tc>
                  <a:txBody>
                    <a:bodyPr/>
                    <a:lstStyle/>
                    <a:p>
                      <a:pPr algn="ctr">
                        <a:lnSpc>
                          <a:spcPct val="107000"/>
                        </a:lnSpc>
                        <a:spcAft>
                          <a:spcPts val="0"/>
                        </a:spcAft>
                      </a:pPr>
                      <a:r>
                        <a:rPr lang="zh-CN" sz="1800">
                          <a:effectLst/>
                        </a:rPr>
                        <a:t>邓心怡</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spcAft>
                          <a:spcPts val="0"/>
                        </a:spcAft>
                      </a:pPr>
                      <a:r>
                        <a:rPr lang="zh-CN" sz="1800">
                          <a:effectLst/>
                        </a:rPr>
                        <a:t>测试员</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07000"/>
                        </a:lnSpc>
                        <a:spcAft>
                          <a:spcPts val="0"/>
                        </a:spcAft>
                      </a:pPr>
                      <a:r>
                        <a:rPr lang="zh-CN" sz="1800" dirty="0">
                          <a:effectLst/>
                        </a:rPr>
                        <a:t>女，软件</a:t>
                      </a:r>
                      <a:r>
                        <a:rPr lang="en-US" sz="1800" dirty="0">
                          <a:effectLst/>
                        </a:rPr>
                        <a:t>73</a:t>
                      </a:r>
                      <a:r>
                        <a:rPr lang="zh-CN" sz="1800" dirty="0">
                          <a:effectLst/>
                        </a:rPr>
                        <a:t>班，熟悉</a:t>
                      </a:r>
                      <a:r>
                        <a:rPr lang="en-US" sz="1800" dirty="0">
                          <a:effectLst/>
                        </a:rPr>
                        <a:t>html</a:t>
                      </a:r>
                      <a:r>
                        <a:rPr lang="zh-CN" sz="1800" dirty="0">
                          <a:effectLst/>
                        </a:rPr>
                        <a:t>、</a:t>
                      </a:r>
                      <a:r>
                        <a:rPr lang="en-US" sz="1800" dirty="0" err="1">
                          <a:effectLst/>
                        </a:rPr>
                        <a:t>css</a:t>
                      </a:r>
                      <a:r>
                        <a:rPr lang="zh-CN" sz="1800" dirty="0">
                          <a:effectLst/>
                        </a:rPr>
                        <a:t>、</a:t>
                      </a:r>
                      <a:r>
                        <a:rPr lang="en-US" sz="1800" dirty="0">
                          <a:effectLst/>
                        </a:rPr>
                        <a:t>java</a:t>
                      </a:r>
                      <a:r>
                        <a:rPr lang="zh-CN" sz="1800" dirty="0">
                          <a:effectLst/>
                        </a:rPr>
                        <a:t>等语言，有相关项目经验，</a:t>
                      </a:r>
                      <a:r>
                        <a:rPr lang="en-US" sz="1800" dirty="0">
                          <a:effectLst/>
                        </a:rPr>
                        <a:t>2019</a:t>
                      </a:r>
                      <a:r>
                        <a:rPr lang="zh-CN" sz="1800" dirty="0">
                          <a:effectLst/>
                        </a:rPr>
                        <a:t>年西安交大大学建模比赛以及国家数学建模比赛小组组长，在</a:t>
                      </a:r>
                      <a:r>
                        <a:rPr lang="en-US" sz="1800" dirty="0">
                          <a:effectLst/>
                        </a:rPr>
                        <a:t>2018</a:t>
                      </a:r>
                      <a:r>
                        <a:rPr lang="zh-CN" sz="1800" dirty="0">
                          <a:effectLst/>
                        </a:rPr>
                        <a:t>年软件专业实训过程中担任手机版网页编写职责，参加过科赛等专业相关比赛。</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8109573"/>
                  </a:ext>
                </a:extLst>
              </a:tr>
              <a:tr h="868982">
                <a:tc>
                  <a:txBody>
                    <a:bodyPr/>
                    <a:lstStyle/>
                    <a:p>
                      <a:pPr algn="ctr">
                        <a:lnSpc>
                          <a:spcPct val="107000"/>
                        </a:lnSpc>
                        <a:spcAft>
                          <a:spcPts val="0"/>
                        </a:spcAft>
                      </a:pPr>
                      <a:r>
                        <a:rPr lang="zh-CN" sz="1800">
                          <a:effectLst/>
                        </a:rPr>
                        <a:t>陈玉琴</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spcAft>
                          <a:spcPts val="0"/>
                        </a:spcAft>
                      </a:pPr>
                      <a:r>
                        <a:rPr lang="zh-CN" sz="1800">
                          <a:effectLst/>
                        </a:rPr>
                        <a:t>文档管理员</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07000"/>
                        </a:lnSpc>
                        <a:spcAft>
                          <a:spcPts val="0"/>
                        </a:spcAft>
                      </a:pPr>
                      <a:r>
                        <a:rPr lang="zh-CN" sz="1800">
                          <a:effectLst/>
                        </a:rPr>
                        <a:t>女，软件</a:t>
                      </a:r>
                      <a:r>
                        <a:rPr lang="en-US" sz="1800">
                          <a:effectLst/>
                        </a:rPr>
                        <a:t>72</a:t>
                      </a:r>
                      <a:r>
                        <a:rPr lang="zh-CN" sz="1800">
                          <a:effectLst/>
                        </a:rPr>
                        <a:t>班，有</a:t>
                      </a:r>
                      <a:r>
                        <a:rPr lang="en-US" sz="1800">
                          <a:effectLst/>
                        </a:rPr>
                        <a:t>Java HTML Python C</a:t>
                      </a:r>
                      <a:r>
                        <a:rPr lang="zh-CN" sz="1800">
                          <a:effectLst/>
                        </a:rPr>
                        <a:t>编程经验。在大一暑期实训作为获取房源信息的网页的小组成员，负责网页下方的部门信息，在大二暑期实训学习</a:t>
                      </a:r>
                      <a:r>
                        <a:rPr lang="en-US" sz="1800">
                          <a:effectLst/>
                        </a:rPr>
                        <a:t>python</a:t>
                      </a:r>
                      <a:r>
                        <a:rPr lang="zh-CN" sz="1800">
                          <a:effectLst/>
                        </a:rPr>
                        <a:t>相关知识以及爬虫基本原理</a:t>
                      </a:r>
                      <a:r>
                        <a:rPr lang="en-US" sz="1800">
                          <a:effectLst/>
                        </a:rPr>
                        <a:t> ,</a:t>
                      </a:r>
                      <a:r>
                        <a:rPr lang="zh-CN" sz="1800">
                          <a:effectLst/>
                        </a:rPr>
                        <a:t>对当当网站进行分析比较并作出柱状图、折线图、饼图、词云图等</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94664907"/>
                  </a:ext>
                </a:extLst>
              </a:tr>
              <a:tr h="1751879">
                <a:tc>
                  <a:txBody>
                    <a:bodyPr/>
                    <a:lstStyle/>
                    <a:p>
                      <a:pPr algn="ctr">
                        <a:lnSpc>
                          <a:spcPct val="107000"/>
                        </a:lnSpc>
                        <a:spcAft>
                          <a:spcPts val="0"/>
                        </a:spcAft>
                      </a:pPr>
                      <a:r>
                        <a:rPr lang="zh-CN" sz="1800">
                          <a:effectLst/>
                        </a:rPr>
                        <a:t>李朝龙</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spcAft>
                          <a:spcPts val="0"/>
                        </a:spcAft>
                      </a:pPr>
                      <a:r>
                        <a:rPr lang="zh-CN" sz="1800">
                          <a:effectLst/>
                        </a:rPr>
                        <a:t>服务器运维员</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07000"/>
                        </a:lnSpc>
                        <a:spcAft>
                          <a:spcPts val="0"/>
                        </a:spcAft>
                      </a:pPr>
                      <a:r>
                        <a:rPr lang="zh-CN" sz="1800" dirty="0">
                          <a:effectLst/>
                        </a:rPr>
                        <a:t>男，软件</a:t>
                      </a:r>
                      <a:r>
                        <a:rPr lang="en-US" sz="1800" dirty="0">
                          <a:effectLst/>
                        </a:rPr>
                        <a:t>73</a:t>
                      </a:r>
                      <a:r>
                        <a:rPr lang="zh-CN" sz="1800" dirty="0">
                          <a:effectLst/>
                        </a:rPr>
                        <a:t>班，熟悉网页前端</a:t>
                      </a:r>
                      <a:r>
                        <a:rPr lang="en-US" sz="1800" dirty="0">
                          <a:effectLst/>
                        </a:rPr>
                        <a:t>html</a:t>
                      </a:r>
                      <a:r>
                        <a:rPr lang="zh-CN" sz="1800" dirty="0">
                          <a:effectLst/>
                        </a:rPr>
                        <a:t>，</a:t>
                      </a:r>
                      <a:r>
                        <a:rPr lang="en-US" sz="1800" dirty="0" err="1">
                          <a:effectLst/>
                        </a:rPr>
                        <a:t>css</a:t>
                      </a:r>
                      <a:r>
                        <a:rPr lang="zh-CN" sz="1800" dirty="0">
                          <a:effectLst/>
                        </a:rPr>
                        <a:t>等技术，熟悉后端数据库</a:t>
                      </a:r>
                      <a:r>
                        <a:rPr lang="en-US" sz="1800" dirty="0" err="1">
                          <a:effectLst/>
                        </a:rPr>
                        <a:t>sql</a:t>
                      </a:r>
                      <a:r>
                        <a:rPr lang="zh-CN" sz="1800" dirty="0">
                          <a:effectLst/>
                        </a:rPr>
                        <a:t>语言，</a:t>
                      </a:r>
                      <a:r>
                        <a:rPr lang="en-US" sz="1800" dirty="0">
                          <a:effectLst/>
                        </a:rPr>
                        <a:t>Python</a:t>
                      </a:r>
                      <a:r>
                        <a:rPr lang="zh-CN" sz="1800" dirty="0">
                          <a:effectLst/>
                        </a:rPr>
                        <a:t>语言，有相关项目经验。在软件专业曾连续两年取得国家奖学金。</a:t>
                      </a:r>
                      <a:r>
                        <a:rPr lang="en-US" sz="1800" dirty="0">
                          <a:effectLst/>
                        </a:rPr>
                        <a:t>2018</a:t>
                      </a:r>
                      <a:r>
                        <a:rPr lang="zh-CN" sz="1800" dirty="0">
                          <a:effectLst/>
                        </a:rPr>
                        <a:t>年</a:t>
                      </a:r>
                      <a:r>
                        <a:rPr lang="en-US" sz="1800" dirty="0">
                          <a:effectLst/>
                        </a:rPr>
                        <a:t> 6</a:t>
                      </a:r>
                      <a:r>
                        <a:rPr lang="zh-CN" sz="1800" dirty="0">
                          <a:effectLst/>
                        </a:rPr>
                        <a:t>月份参与“房地产网站”的开发，主要负责绘制并优化网站界面；</a:t>
                      </a:r>
                      <a:r>
                        <a:rPr lang="en-US" sz="1800" dirty="0">
                          <a:effectLst/>
                        </a:rPr>
                        <a:t>2018</a:t>
                      </a:r>
                      <a:r>
                        <a:rPr lang="zh-CN" sz="1800" dirty="0">
                          <a:effectLst/>
                        </a:rPr>
                        <a:t>年</a:t>
                      </a:r>
                      <a:r>
                        <a:rPr lang="en-US" sz="1800" dirty="0">
                          <a:effectLst/>
                        </a:rPr>
                        <a:t>11</a:t>
                      </a:r>
                      <a:r>
                        <a:rPr lang="zh-CN" sz="1800" dirty="0">
                          <a:effectLst/>
                        </a:rPr>
                        <a:t>月加入名为“第一次，好紧张”的软件项目项目管理训练小组，负责文档的编撰，统筹以及整理。</a:t>
                      </a:r>
                      <a:r>
                        <a:rPr lang="en-US" sz="1800" dirty="0">
                          <a:effectLst/>
                        </a:rPr>
                        <a:t>2019</a:t>
                      </a:r>
                      <a:r>
                        <a:rPr lang="zh-CN" sz="1800" dirty="0">
                          <a:effectLst/>
                        </a:rPr>
                        <a:t>年</a:t>
                      </a:r>
                      <a:r>
                        <a:rPr lang="en-US" sz="1800" dirty="0">
                          <a:effectLst/>
                        </a:rPr>
                        <a:t>5</a:t>
                      </a:r>
                      <a:r>
                        <a:rPr lang="zh-CN" sz="1800" dirty="0">
                          <a:effectLst/>
                        </a:rPr>
                        <a:t>月曾任数学建模校赛组长，带领团队取得二等奖的成绩。</a:t>
                      </a:r>
                      <a:r>
                        <a:rPr lang="en-US" sz="1800" dirty="0">
                          <a:effectLst/>
                        </a:rPr>
                        <a:t>2019</a:t>
                      </a:r>
                      <a:r>
                        <a:rPr lang="zh-CN" sz="1800" dirty="0">
                          <a:effectLst/>
                        </a:rPr>
                        <a:t>年</a:t>
                      </a:r>
                      <a:r>
                        <a:rPr lang="en-US" sz="1800" dirty="0">
                          <a:effectLst/>
                        </a:rPr>
                        <a:t>6</a:t>
                      </a:r>
                      <a:r>
                        <a:rPr lang="zh-CN" sz="1800" dirty="0">
                          <a:effectLst/>
                        </a:rPr>
                        <a:t>月进行了</a:t>
                      </a:r>
                      <a:r>
                        <a:rPr lang="en-US" sz="1800" dirty="0" err="1">
                          <a:effectLst/>
                        </a:rPr>
                        <a:t>acm</a:t>
                      </a:r>
                      <a:r>
                        <a:rPr lang="zh-CN" sz="1800" dirty="0">
                          <a:effectLst/>
                        </a:rPr>
                        <a:t>相关知识的学习，</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17266296"/>
                  </a:ext>
                </a:extLst>
              </a:tr>
            </a:tbl>
          </a:graphicData>
        </a:graphic>
      </p:graphicFrame>
      <p:graphicFrame>
        <p:nvGraphicFramePr>
          <p:cNvPr id="9" name="表格 8">
            <a:extLst>
              <a:ext uri="{FF2B5EF4-FFF2-40B4-BE49-F238E27FC236}">
                <a16:creationId xmlns:a16="http://schemas.microsoft.com/office/drawing/2014/main" id="{3BA69418-F178-492E-AD22-4819C9C6C123}"/>
              </a:ext>
            </a:extLst>
          </p:cNvPr>
          <p:cNvGraphicFramePr>
            <a:graphicFrameLocks noGrp="1"/>
          </p:cNvGraphicFramePr>
          <p:nvPr>
            <p:extLst>
              <p:ext uri="{D42A27DB-BD31-4B8C-83A1-F6EECF244321}">
                <p14:modId xmlns:p14="http://schemas.microsoft.com/office/powerpoint/2010/main" val="147781167"/>
              </p:ext>
            </p:extLst>
          </p:nvPr>
        </p:nvGraphicFramePr>
        <p:xfrm>
          <a:off x="502920" y="1667591"/>
          <a:ext cx="10850880" cy="4655885"/>
        </p:xfrm>
        <a:graphic>
          <a:graphicData uri="http://schemas.openxmlformats.org/drawingml/2006/table">
            <a:tbl>
              <a:tblPr firstCol="1" bandRow="1">
                <a:tableStyleId>{5C22544A-7EE6-4342-B048-85BDC9FD1C3A}</a:tableStyleId>
              </a:tblPr>
              <a:tblGrid>
                <a:gridCol w="1334658">
                  <a:extLst>
                    <a:ext uri="{9D8B030D-6E8A-4147-A177-3AD203B41FA5}">
                      <a16:colId xmlns:a16="http://schemas.microsoft.com/office/drawing/2014/main" val="3338074540"/>
                    </a:ext>
                  </a:extLst>
                </a:gridCol>
                <a:gridCol w="1851160">
                  <a:extLst>
                    <a:ext uri="{9D8B030D-6E8A-4147-A177-3AD203B41FA5}">
                      <a16:colId xmlns:a16="http://schemas.microsoft.com/office/drawing/2014/main" val="4016011285"/>
                    </a:ext>
                  </a:extLst>
                </a:gridCol>
                <a:gridCol w="7665062">
                  <a:extLst>
                    <a:ext uri="{9D8B030D-6E8A-4147-A177-3AD203B41FA5}">
                      <a16:colId xmlns:a16="http://schemas.microsoft.com/office/drawing/2014/main" val="3642514810"/>
                    </a:ext>
                  </a:extLst>
                </a:gridCol>
              </a:tblGrid>
              <a:tr h="0">
                <a:tc>
                  <a:txBody>
                    <a:bodyPr/>
                    <a:lstStyle/>
                    <a:p>
                      <a:pPr algn="ctr">
                        <a:lnSpc>
                          <a:spcPct val="107000"/>
                        </a:lnSpc>
                        <a:spcAft>
                          <a:spcPts val="0"/>
                        </a:spcAft>
                      </a:pPr>
                      <a:r>
                        <a:rPr lang="zh-CN" sz="1800" dirty="0">
                          <a:effectLst/>
                        </a:rPr>
                        <a:t>傅宋嘉岷</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spcAft>
                          <a:spcPts val="0"/>
                        </a:spcAft>
                      </a:pPr>
                      <a:r>
                        <a:rPr lang="zh-CN" sz="1800" dirty="0">
                          <a:effectLst/>
                        </a:rPr>
                        <a:t>后端程序员</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07000"/>
                        </a:lnSpc>
                        <a:spcAft>
                          <a:spcPts val="0"/>
                        </a:spcAft>
                      </a:pPr>
                      <a:r>
                        <a:rPr lang="zh-CN" sz="1800" dirty="0">
                          <a:effectLst/>
                        </a:rPr>
                        <a:t>男，软件</a:t>
                      </a:r>
                      <a:r>
                        <a:rPr lang="en-US" sz="1800" dirty="0">
                          <a:effectLst/>
                        </a:rPr>
                        <a:t>73</a:t>
                      </a:r>
                      <a:r>
                        <a:rPr lang="zh-CN" sz="1800" dirty="0">
                          <a:effectLst/>
                        </a:rPr>
                        <a:t>班。</a:t>
                      </a:r>
                    </a:p>
                    <a:p>
                      <a:pPr>
                        <a:lnSpc>
                          <a:spcPct val="107000"/>
                        </a:lnSpc>
                        <a:spcAft>
                          <a:spcPts val="0"/>
                        </a:spcAft>
                      </a:pPr>
                      <a:r>
                        <a:rPr lang="en-US" sz="1800" dirty="0">
                          <a:effectLst/>
                        </a:rPr>
                        <a:t>2019</a:t>
                      </a:r>
                      <a:r>
                        <a:rPr lang="zh-CN" sz="1800" dirty="0">
                          <a:effectLst/>
                        </a:rPr>
                        <a:t>机械学院国家级大创项目“</a:t>
                      </a:r>
                      <a:r>
                        <a:rPr lang="en-US" sz="1800" dirty="0">
                          <a:effectLst/>
                        </a:rPr>
                        <a:t>VEX</a:t>
                      </a:r>
                      <a:r>
                        <a:rPr lang="zh-CN" sz="1800" dirty="0">
                          <a:effectLst/>
                        </a:rPr>
                        <a:t>机器人大赛技能赛车结构设计与调试”负责人；</a:t>
                      </a:r>
                    </a:p>
                    <a:p>
                      <a:pPr>
                        <a:lnSpc>
                          <a:spcPct val="107000"/>
                        </a:lnSpc>
                        <a:spcAft>
                          <a:spcPts val="0"/>
                        </a:spcAft>
                      </a:pPr>
                      <a:r>
                        <a:rPr lang="zh-CN" sz="1800" dirty="0">
                          <a:effectLst/>
                        </a:rPr>
                        <a:t>所带领的团队获得了</a:t>
                      </a:r>
                      <a:r>
                        <a:rPr lang="en-US" sz="1800" dirty="0">
                          <a:effectLst/>
                        </a:rPr>
                        <a:t>2019</a:t>
                      </a:r>
                      <a:r>
                        <a:rPr lang="zh-CN" sz="1800" dirty="0">
                          <a:effectLst/>
                        </a:rPr>
                        <a:t>第三届丝绸之路机器人创意大赛</a:t>
                      </a:r>
                      <a:r>
                        <a:rPr lang="en-US" sz="1800" dirty="0">
                          <a:effectLst/>
                        </a:rPr>
                        <a:t>Vex</a:t>
                      </a:r>
                      <a:r>
                        <a:rPr lang="zh-CN" sz="1800" dirty="0">
                          <a:effectLst/>
                        </a:rPr>
                        <a:t>机器人赛项二等奖；</a:t>
                      </a:r>
                    </a:p>
                  </a:txBody>
                  <a:tcPr marL="68580" marR="68580" marT="0" marB="0"/>
                </a:tc>
                <a:extLst>
                  <a:ext uri="{0D108BD9-81ED-4DB2-BD59-A6C34878D82A}">
                    <a16:rowId xmlns:a16="http://schemas.microsoft.com/office/drawing/2014/main" val="1573833951"/>
                  </a:ext>
                </a:extLst>
              </a:tr>
              <a:tr h="1353217">
                <a:tc>
                  <a:txBody>
                    <a:bodyPr/>
                    <a:lstStyle/>
                    <a:p>
                      <a:pPr algn="ctr">
                        <a:lnSpc>
                          <a:spcPct val="107000"/>
                        </a:lnSpc>
                        <a:spcAft>
                          <a:spcPts val="0"/>
                        </a:spcAft>
                      </a:pPr>
                      <a:r>
                        <a:rPr lang="zh-CN" sz="1800" dirty="0">
                          <a:effectLst/>
                        </a:rPr>
                        <a:t>金鑫</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spcAft>
                          <a:spcPts val="0"/>
                        </a:spcAft>
                      </a:pPr>
                      <a:r>
                        <a:rPr lang="zh-CN" sz="1800">
                          <a:effectLst/>
                        </a:rPr>
                        <a:t>后端程序员</a:t>
                      </a:r>
                    </a:p>
                    <a:p>
                      <a:pPr algn="ctr">
                        <a:lnSpc>
                          <a:spcPct val="107000"/>
                        </a:lnSpc>
                        <a:spcAft>
                          <a:spcPts val="0"/>
                        </a:spcAft>
                      </a:pPr>
                      <a:r>
                        <a:rPr lang="zh-CN" sz="1800">
                          <a:effectLst/>
                        </a:rPr>
                        <a:t>数据库管理员</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07000"/>
                        </a:lnSpc>
                        <a:spcAft>
                          <a:spcPts val="0"/>
                        </a:spcAft>
                      </a:pPr>
                      <a:r>
                        <a:rPr lang="zh-CN" sz="1800" dirty="0">
                          <a:effectLst/>
                        </a:rPr>
                        <a:t>男，软件</a:t>
                      </a:r>
                      <a:r>
                        <a:rPr lang="en-US" sz="1800" dirty="0">
                          <a:effectLst/>
                        </a:rPr>
                        <a:t>74</a:t>
                      </a:r>
                      <a:r>
                        <a:rPr lang="zh-CN" sz="1800" dirty="0">
                          <a:effectLst/>
                        </a:rPr>
                        <a:t>班，有相关项目管理经验，熟悉</a:t>
                      </a:r>
                      <a:r>
                        <a:rPr lang="en-US" sz="1800" dirty="0">
                          <a:effectLst/>
                        </a:rPr>
                        <a:t>Python</a:t>
                      </a:r>
                      <a:r>
                        <a:rPr lang="zh-CN" sz="1800" dirty="0">
                          <a:effectLst/>
                        </a:rPr>
                        <a:t>，</a:t>
                      </a:r>
                      <a:r>
                        <a:rPr lang="en-US" sz="1800" dirty="0" err="1">
                          <a:effectLst/>
                        </a:rPr>
                        <a:t>Sql</a:t>
                      </a:r>
                      <a:r>
                        <a:rPr lang="zh-CN" sz="1800" dirty="0">
                          <a:effectLst/>
                        </a:rPr>
                        <a:t>等语言。曾投身学习数学建模，</a:t>
                      </a:r>
                      <a:r>
                        <a:rPr lang="en-US" sz="1800" dirty="0">
                          <a:effectLst/>
                        </a:rPr>
                        <a:t>2018</a:t>
                      </a:r>
                      <a:r>
                        <a:rPr lang="zh-CN" sz="1800" dirty="0">
                          <a:effectLst/>
                        </a:rPr>
                        <a:t>全国大学生数学建模竞赛省级一等奖与</a:t>
                      </a:r>
                      <a:r>
                        <a:rPr lang="en-US" sz="1800" dirty="0">
                          <a:effectLst/>
                        </a:rPr>
                        <a:t>2019MCM Honorable Award</a:t>
                      </a:r>
                      <a:r>
                        <a:rPr lang="zh-CN" sz="1800" dirty="0">
                          <a:effectLst/>
                        </a:rPr>
                        <a:t>。大学生创新训练项目“</a:t>
                      </a:r>
                      <a:r>
                        <a:rPr lang="en-US" sz="1800" dirty="0">
                          <a:effectLst/>
                        </a:rPr>
                        <a:t>Vex</a:t>
                      </a:r>
                      <a:r>
                        <a:rPr lang="zh-CN" sz="1800" dirty="0">
                          <a:effectLst/>
                        </a:rPr>
                        <a:t>机器人大赛技能赛赛车结构设计和调试”项目负责人被评选为国家级项目，</a:t>
                      </a:r>
                      <a:r>
                        <a:rPr lang="en-US" sz="1800" dirty="0">
                          <a:effectLst/>
                        </a:rPr>
                        <a:t>2019</a:t>
                      </a:r>
                      <a:r>
                        <a:rPr lang="zh-CN" sz="1800" dirty="0">
                          <a:effectLst/>
                        </a:rPr>
                        <a:t>第三届丝绸之路机器人创意大赛</a:t>
                      </a:r>
                      <a:r>
                        <a:rPr lang="en-US" sz="1800" dirty="0">
                          <a:effectLst/>
                        </a:rPr>
                        <a:t>Vex</a:t>
                      </a:r>
                      <a:r>
                        <a:rPr lang="zh-CN" sz="1800" dirty="0">
                          <a:effectLst/>
                        </a:rPr>
                        <a:t>机器人赛项二等奖。</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70812589"/>
                  </a:ext>
                </a:extLst>
              </a:tr>
              <a:tr h="1708250">
                <a:tc>
                  <a:txBody>
                    <a:bodyPr/>
                    <a:lstStyle/>
                    <a:p>
                      <a:pPr algn="ctr">
                        <a:lnSpc>
                          <a:spcPct val="107000"/>
                        </a:lnSpc>
                        <a:spcAft>
                          <a:spcPts val="0"/>
                        </a:spcAft>
                      </a:pPr>
                      <a:r>
                        <a:rPr lang="zh-CN" sz="1800" dirty="0">
                          <a:effectLst/>
                        </a:rPr>
                        <a:t>李奕辰</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spcAft>
                          <a:spcPts val="0"/>
                        </a:spcAft>
                      </a:pPr>
                      <a:r>
                        <a:rPr lang="zh-CN" sz="1800">
                          <a:effectLst/>
                        </a:rPr>
                        <a:t>前端程序员</a:t>
                      </a:r>
                    </a:p>
                    <a:p>
                      <a:pPr algn="ctr">
                        <a:lnSpc>
                          <a:spcPct val="107000"/>
                        </a:lnSpc>
                        <a:spcAft>
                          <a:spcPts val="0"/>
                        </a:spcAft>
                      </a:pPr>
                      <a:r>
                        <a:rPr lang="en-US" sz="1800">
                          <a:effectLst/>
                        </a:rPr>
                        <a:t>UI</a:t>
                      </a:r>
                      <a:r>
                        <a:rPr lang="zh-CN" sz="1800">
                          <a:effectLst/>
                        </a:rPr>
                        <a:t>设计师</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07000"/>
                        </a:lnSpc>
                        <a:spcAft>
                          <a:spcPts val="0"/>
                        </a:spcAft>
                      </a:pPr>
                      <a:r>
                        <a:rPr lang="zh-CN" sz="1800" dirty="0">
                          <a:effectLst/>
                        </a:rPr>
                        <a:t>女，软件</a:t>
                      </a:r>
                      <a:r>
                        <a:rPr lang="en-US" sz="1800" dirty="0">
                          <a:effectLst/>
                        </a:rPr>
                        <a:t>72</a:t>
                      </a:r>
                      <a:r>
                        <a:rPr lang="zh-CN" sz="1800" dirty="0">
                          <a:effectLst/>
                        </a:rPr>
                        <a:t>班，有相关项目设计、开发经验，熟悉网页</a:t>
                      </a:r>
                      <a:r>
                        <a:rPr lang="en-US" sz="1800" dirty="0">
                          <a:effectLst/>
                        </a:rPr>
                        <a:t>html, </a:t>
                      </a:r>
                      <a:r>
                        <a:rPr lang="en-US" sz="1800" dirty="0" err="1">
                          <a:effectLst/>
                        </a:rPr>
                        <a:t>css</a:t>
                      </a:r>
                      <a:r>
                        <a:rPr lang="en-US" sz="1800" dirty="0">
                          <a:effectLst/>
                        </a:rPr>
                        <a:t>, </a:t>
                      </a:r>
                      <a:r>
                        <a:rPr lang="en-US" sz="1800" dirty="0" err="1">
                          <a:effectLst/>
                        </a:rPr>
                        <a:t>javascript</a:t>
                      </a:r>
                      <a:r>
                        <a:rPr lang="zh-CN" sz="1800" dirty="0">
                          <a:effectLst/>
                        </a:rPr>
                        <a:t>语言，后端数据库</a:t>
                      </a:r>
                      <a:r>
                        <a:rPr lang="en-US" sz="1800" dirty="0" err="1">
                          <a:effectLst/>
                        </a:rPr>
                        <a:t>sql</a:t>
                      </a:r>
                      <a:r>
                        <a:rPr lang="zh-CN" sz="1800" dirty="0">
                          <a:effectLst/>
                        </a:rPr>
                        <a:t>语言，熟悉</a:t>
                      </a:r>
                      <a:r>
                        <a:rPr lang="en-US" sz="1800" dirty="0">
                          <a:effectLst/>
                        </a:rPr>
                        <a:t>PS</a:t>
                      </a:r>
                      <a:r>
                        <a:rPr lang="zh-CN" sz="1800" dirty="0">
                          <a:effectLst/>
                        </a:rPr>
                        <a:t>等</a:t>
                      </a:r>
                      <a:r>
                        <a:rPr lang="en-US" sz="1800" dirty="0">
                          <a:effectLst/>
                        </a:rPr>
                        <a:t>adobe</a:t>
                      </a:r>
                      <a:r>
                        <a:rPr lang="zh-CN" sz="1800" dirty="0">
                          <a:effectLst/>
                        </a:rPr>
                        <a:t>工具，曾任软件工程导论项目综合训练“噜啦噜啦咧”小组组长、</a:t>
                      </a:r>
                      <a:r>
                        <a:rPr lang="en-US" sz="1800" dirty="0">
                          <a:effectLst/>
                        </a:rPr>
                        <a:t>UI</a:t>
                      </a:r>
                      <a:r>
                        <a:rPr lang="zh-CN" sz="1800" dirty="0">
                          <a:effectLst/>
                        </a:rPr>
                        <a:t>设计师；任</a:t>
                      </a:r>
                      <a:r>
                        <a:rPr lang="en-US" sz="1800" dirty="0">
                          <a:effectLst/>
                        </a:rPr>
                        <a:t>2018-2019</a:t>
                      </a:r>
                      <a:r>
                        <a:rPr lang="zh-CN" sz="1800" dirty="0">
                          <a:effectLst/>
                        </a:rPr>
                        <a:t>年度仲英书院学生会宣传部部长，同时负责平面设计与微信公众号运营工作，独立设计宣传海报</a:t>
                      </a:r>
                      <a:r>
                        <a:rPr lang="en-US" sz="1800" dirty="0">
                          <a:effectLst/>
                        </a:rPr>
                        <a:t>10</a:t>
                      </a:r>
                      <a:r>
                        <a:rPr lang="zh-CN" sz="1800" dirty="0">
                          <a:effectLst/>
                        </a:rPr>
                        <a:t>余张；</a:t>
                      </a:r>
                      <a:r>
                        <a:rPr lang="en-US" sz="1800" dirty="0">
                          <a:effectLst/>
                        </a:rPr>
                        <a:t>2019</a:t>
                      </a:r>
                      <a:r>
                        <a:rPr lang="zh-CN" sz="1800" dirty="0">
                          <a:effectLst/>
                        </a:rPr>
                        <a:t>年</a:t>
                      </a:r>
                      <a:r>
                        <a:rPr lang="en-US" sz="1800" dirty="0">
                          <a:effectLst/>
                        </a:rPr>
                        <a:t>7</a:t>
                      </a:r>
                      <a:r>
                        <a:rPr lang="zh-CN" sz="1800" dirty="0">
                          <a:effectLst/>
                        </a:rPr>
                        <a:t>月赴新加坡国立大学参与科研项目，负责团队建模工作及网站制作；</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9814613"/>
                  </a:ext>
                </a:extLst>
              </a:tr>
            </a:tbl>
          </a:graphicData>
        </a:graphic>
      </p:graphicFrame>
      <p:sp>
        <p:nvSpPr>
          <p:cNvPr id="10" name="Rectangle 1">
            <a:extLst>
              <a:ext uri="{FF2B5EF4-FFF2-40B4-BE49-F238E27FC236}">
                <a16:creationId xmlns:a16="http://schemas.microsoft.com/office/drawing/2014/main" id="{88D4D2CE-99B9-4B46-9DE6-FBEECE28FE15}"/>
              </a:ext>
            </a:extLst>
          </p:cNvPr>
          <p:cNvSpPr>
            <a:spLocks noChangeArrowheads="1"/>
          </p:cNvSpPr>
          <p:nvPr/>
        </p:nvSpPr>
        <p:spPr bwMode="auto">
          <a:xfrm>
            <a:off x="838200" y="25377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zh-CN" sz="11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br>
            <a:endParaRPr kumimoji="0" lang="en-US" altLang="zh-CN" sz="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2682127229"/>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1+ppt_h/2"/>
                                          </p:val>
                                        </p:tav>
                                      </p:tavLst>
                                    </p:anim>
                                    <p:set>
                                      <p:cBhvr>
                                        <p:cTn id="8" dur="1" fill="hold">
                                          <p:stCondLst>
                                            <p:cond delay="499"/>
                                          </p:stCondLst>
                                        </p:cTn>
                                        <p:tgtEl>
                                          <p:spTgt spid="8"/>
                                        </p:tgtEl>
                                        <p:attrNameLst>
                                          <p:attrName>style.visibility</p:attrName>
                                        </p:attrNameLst>
                                      </p:cBhvr>
                                      <p:to>
                                        <p:strVal val="hidden"/>
                                      </p:to>
                                    </p:set>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8EC85-3E27-42AB-980D-08EB4C778409}"/>
              </a:ext>
            </a:extLst>
          </p:cNvPr>
          <p:cNvSpPr>
            <a:spLocks noGrp="1"/>
          </p:cNvSpPr>
          <p:nvPr>
            <p:ph type="title"/>
          </p:nvPr>
        </p:nvSpPr>
        <p:spPr/>
        <p:txBody>
          <a:bodyPr/>
          <a:lstStyle/>
          <a:p>
            <a:r>
              <a:rPr lang="zh-CN" altLang="zh-CN" b="1" dirty="0">
                <a:latin typeface="微软雅黑" panose="020B0503020204020204" pitchFamily="34" charset="-122"/>
                <a:ea typeface="微软雅黑" panose="020B0503020204020204" pitchFamily="34" charset="-122"/>
              </a:rPr>
              <a:t>项目</a:t>
            </a:r>
            <a:r>
              <a:rPr lang="zh-CN" altLang="en-US" b="1" dirty="0">
                <a:latin typeface="微软雅黑" panose="020B0503020204020204" pitchFamily="34" charset="-122"/>
                <a:ea typeface="微软雅黑" panose="020B0503020204020204" pitchFamily="34" charset="-122"/>
              </a:rPr>
              <a:t>组织结构图</a:t>
            </a:r>
          </a:p>
        </p:txBody>
      </p:sp>
      <p:sp>
        <p:nvSpPr>
          <p:cNvPr id="3" name="内容占位符 2">
            <a:extLst>
              <a:ext uri="{FF2B5EF4-FFF2-40B4-BE49-F238E27FC236}">
                <a16:creationId xmlns:a16="http://schemas.microsoft.com/office/drawing/2014/main" id="{6D8A97F4-9401-4679-9075-83CF84EEF4F1}"/>
              </a:ext>
            </a:extLst>
          </p:cNvPr>
          <p:cNvSpPr>
            <a:spLocks noGrp="1"/>
          </p:cNvSpPr>
          <p:nvPr>
            <p:ph idx="1"/>
          </p:nvPr>
        </p:nvSpPr>
        <p:spPr/>
        <p:txBody>
          <a:bodyPr/>
          <a:lstStyle/>
          <a:p>
            <a:endParaRPr lang="zh-CN" altLang="en-US" dirty="0"/>
          </a:p>
        </p:txBody>
      </p:sp>
      <p:sp>
        <p:nvSpPr>
          <p:cNvPr id="4" name="Rectangle 2">
            <a:extLst>
              <a:ext uri="{FF2B5EF4-FFF2-40B4-BE49-F238E27FC236}">
                <a16:creationId xmlns:a16="http://schemas.microsoft.com/office/drawing/2014/main" id="{CB3B6DAB-985C-4908-8BD3-2B1A437B64B9}"/>
              </a:ext>
            </a:extLst>
          </p:cNvPr>
          <p:cNvSpPr>
            <a:spLocks noChangeArrowheads="1"/>
          </p:cNvSpPr>
          <p:nvPr/>
        </p:nvSpPr>
        <p:spPr bwMode="auto">
          <a:xfrm>
            <a:off x="268276" y="2085719"/>
            <a:ext cx="188183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5" name="对象 4">
            <a:extLst>
              <a:ext uri="{FF2B5EF4-FFF2-40B4-BE49-F238E27FC236}">
                <a16:creationId xmlns:a16="http://schemas.microsoft.com/office/drawing/2014/main" id="{AB781BE2-DF79-4D27-A191-80BF9115C5B3}"/>
              </a:ext>
            </a:extLst>
          </p:cNvPr>
          <p:cNvGraphicFramePr>
            <a:graphicFrameLocks noChangeAspect="1"/>
          </p:cNvGraphicFramePr>
          <p:nvPr>
            <p:extLst>
              <p:ext uri="{D42A27DB-BD31-4B8C-83A1-F6EECF244321}">
                <p14:modId xmlns:p14="http://schemas.microsoft.com/office/powerpoint/2010/main" val="160074380"/>
              </p:ext>
            </p:extLst>
          </p:nvPr>
        </p:nvGraphicFramePr>
        <p:xfrm>
          <a:off x="268276" y="2266375"/>
          <a:ext cx="11655446" cy="3062796"/>
        </p:xfrm>
        <a:graphic>
          <a:graphicData uri="http://schemas.openxmlformats.org/presentationml/2006/ole">
            <mc:AlternateContent xmlns:mc="http://schemas.openxmlformats.org/markup-compatibility/2006">
              <mc:Choice xmlns:v="urn:schemas-microsoft-com:vml" Requires="v">
                <p:oleObj spid="_x0000_s1037" name="Visio" r:id="rId4" imgW="10558509" imgH="2771972" progId="Visio.Drawing.15">
                  <p:embed/>
                </p:oleObj>
              </mc:Choice>
              <mc:Fallback>
                <p:oleObj name="Visio" r:id="rId4" imgW="10558509" imgH="2771972" progId="Visio.Drawing.15">
                  <p:embed/>
                  <p:pic>
                    <p:nvPicPr>
                      <p:cNvPr id="5" name="对象 4">
                        <a:extLst>
                          <a:ext uri="{FF2B5EF4-FFF2-40B4-BE49-F238E27FC236}">
                            <a16:creationId xmlns:a16="http://schemas.microsoft.com/office/drawing/2014/main" id="{AB781BE2-DF79-4D27-A191-80BF9115C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276" y="2266375"/>
                        <a:ext cx="11655446" cy="3062796"/>
                      </a:xfrm>
                      <a:prstGeom prst="rect">
                        <a:avLst/>
                      </a:prstGeom>
                      <a:noFill/>
                    </p:spPr>
                  </p:pic>
                </p:oleObj>
              </mc:Fallback>
            </mc:AlternateContent>
          </a:graphicData>
        </a:graphic>
      </p:graphicFrame>
    </p:spTree>
    <p:extLst>
      <p:ext uri="{BB962C8B-B14F-4D97-AF65-F5344CB8AC3E}">
        <p14:creationId xmlns:p14="http://schemas.microsoft.com/office/powerpoint/2010/main" val="906848156"/>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8EC85-3E27-42AB-980D-08EB4C778409}"/>
              </a:ext>
            </a:extLst>
          </p:cNvPr>
          <p:cNvSpPr>
            <a:spLocks noGrp="1"/>
          </p:cNvSpPr>
          <p:nvPr>
            <p:ph type="title"/>
          </p:nvPr>
        </p:nvSpPr>
        <p:spPr/>
        <p:txBody>
          <a:bodyPr/>
          <a:lstStyle/>
          <a:p>
            <a:r>
              <a:rPr lang="zh-CN" altLang="zh-CN" b="1" dirty="0">
                <a:latin typeface="微软雅黑" panose="020B0503020204020204" pitchFamily="34" charset="-122"/>
                <a:ea typeface="微软雅黑" panose="020B0503020204020204" pitchFamily="34" charset="-122"/>
              </a:rPr>
              <a:t>项目人力责任分配矩阵</a:t>
            </a:r>
            <a:endParaRPr lang="zh-CN" altLang="en-US" b="1" dirty="0">
              <a:latin typeface="微软雅黑" panose="020B0503020204020204" pitchFamily="34" charset="-122"/>
              <a:ea typeface="微软雅黑" panose="020B0503020204020204" pitchFamily="34" charset="-122"/>
            </a:endParaRPr>
          </a:p>
        </p:txBody>
      </p:sp>
      <p:graphicFrame>
        <p:nvGraphicFramePr>
          <p:cNvPr id="6" name="内容占位符 5">
            <a:extLst>
              <a:ext uri="{FF2B5EF4-FFF2-40B4-BE49-F238E27FC236}">
                <a16:creationId xmlns:a16="http://schemas.microsoft.com/office/drawing/2014/main" id="{D342DE25-8C3C-4FCC-8433-469DED7AC6A5}"/>
              </a:ext>
            </a:extLst>
          </p:cNvPr>
          <p:cNvGraphicFramePr>
            <a:graphicFrameLocks noGrp="1"/>
          </p:cNvGraphicFramePr>
          <p:nvPr>
            <p:ph idx="1"/>
            <p:extLst>
              <p:ext uri="{D42A27DB-BD31-4B8C-83A1-F6EECF244321}">
                <p14:modId xmlns:p14="http://schemas.microsoft.com/office/powerpoint/2010/main" val="4186616602"/>
              </p:ext>
            </p:extLst>
          </p:nvPr>
        </p:nvGraphicFramePr>
        <p:xfrm>
          <a:off x="527036" y="1476502"/>
          <a:ext cx="10940035" cy="5203947"/>
        </p:xfrm>
        <a:graphic>
          <a:graphicData uri="http://schemas.openxmlformats.org/drawingml/2006/table">
            <a:tbl>
              <a:tblPr firstRow="1" firstCol="1" bandRow="1">
                <a:tableStyleId>{5C22544A-7EE6-4342-B048-85BDC9FD1C3A}</a:tableStyleId>
              </a:tblPr>
              <a:tblGrid>
                <a:gridCol w="2150261">
                  <a:extLst>
                    <a:ext uri="{9D8B030D-6E8A-4147-A177-3AD203B41FA5}">
                      <a16:colId xmlns:a16="http://schemas.microsoft.com/office/drawing/2014/main" val="1778628679"/>
                    </a:ext>
                  </a:extLst>
                </a:gridCol>
                <a:gridCol w="864754">
                  <a:extLst>
                    <a:ext uri="{9D8B030D-6E8A-4147-A177-3AD203B41FA5}">
                      <a16:colId xmlns:a16="http://schemas.microsoft.com/office/drawing/2014/main" val="3441548830"/>
                    </a:ext>
                  </a:extLst>
                </a:gridCol>
                <a:gridCol w="1132418">
                  <a:extLst>
                    <a:ext uri="{9D8B030D-6E8A-4147-A177-3AD203B41FA5}">
                      <a16:colId xmlns:a16="http://schemas.microsoft.com/office/drawing/2014/main" val="2141527447"/>
                    </a:ext>
                  </a:extLst>
                </a:gridCol>
                <a:gridCol w="1131465">
                  <a:extLst>
                    <a:ext uri="{9D8B030D-6E8A-4147-A177-3AD203B41FA5}">
                      <a16:colId xmlns:a16="http://schemas.microsoft.com/office/drawing/2014/main" val="2192117027"/>
                    </a:ext>
                  </a:extLst>
                </a:gridCol>
                <a:gridCol w="1132418">
                  <a:extLst>
                    <a:ext uri="{9D8B030D-6E8A-4147-A177-3AD203B41FA5}">
                      <a16:colId xmlns:a16="http://schemas.microsoft.com/office/drawing/2014/main" val="3983452174"/>
                    </a:ext>
                  </a:extLst>
                </a:gridCol>
                <a:gridCol w="1132418">
                  <a:extLst>
                    <a:ext uri="{9D8B030D-6E8A-4147-A177-3AD203B41FA5}">
                      <a16:colId xmlns:a16="http://schemas.microsoft.com/office/drawing/2014/main" val="252828062"/>
                    </a:ext>
                  </a:extLst>
                </a:gridCol>
                <a:gridCol w="1131465">
                  <a:extLst>
                    <a:ext uri="{9D8B030D-6E8A-4147-A177-3AD203B41FA5}">
                      <a16:colId xmlns:a16="http://schemas.microsoft.com/office/drawing/2014/main" val="904598251"/>
                    </a:ext>
                  </a:extLst>
                </a:gridCol>
                <a:gridCol w="1319248">
                  <a:extLst>
                    <a:ext uri="{9D8B030D-6E8A-4147-A177-3AD203B41FA5}">
                      <a16:colId xmlns:a16="http://schemas.microsoft.com/office/drawing/2014/main" val="468379932"/>
                    </a:ext>
                  </a:extLst>
                </a:gridCol>
                <a:gridCol w="945588">
                  <a:extLst>
                    <a:ext uri="{9D8B030D-6E8A-4147-A177-3AD203B41FA5}">
                      <a16:colId xmlns:a16="http://schemas.microsoft.com/office/drawing/2014/main" val="1855419131"/>
                    </a:ext>
                  </a:extLst>
                </a:gridCol>
              </a:tblGrid>
              <a:tr h="869215">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zh-CN" sz="1600">
                          <a:effectLst/>
                        </a:rPr>
                        <a:t>项目经理</a:t>
                      </a:r>
                      <a:br>
                        <a:rPr lang="en-US" sz="1600">
                          <a:effectLst/>
                        </a:rPr>
                      </a:br>
                      <a:r>
                        <a:rPr lang="zh-CN" sz="1600">
                          <a:effectLst/>
                        </a:rPr>
                        <a:t>田丰瑞</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0"/>
                        </a:spcAft>
                      </a:pPr>
                      <a:r>
                        <a:rPr lang="zh-CN" sz="1600">
                          <a:effectLst/>
                        </a:rPr>
                        <a:t>报告人员</a:t>
                      </a:r>
                      <a:br>
                        <a:rPr lang="en-US" sz="1600">
                          <a:effectLst/>
                        </a:rPr>
                      </a:br>
                      <a:r>
                        <a:rPr lang="zh-CN" sz="1600">
                          <a:effectLst/>
                        </a:rPr>
                        <a:t>陈玉琴</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0"/>
                        </a:spcAft>
                      </a:pPr>
                      <a:r>
                        <a:rPr lang="zh-CN" sz="1600">
                          <a:effectLst/>
                        </a:rPr>
                        <a:t>前端</a:t>
                      </a:r>
                      <a:br>
                        <a:rPr lang="en-US" sz="1600">
                          <a:effectLst/>
                        </a:rPr>
                      </a:br>
                      <a:r>
                        <a:rPr lang="zh-CN" sz="1600">
                          <a:effectLst/>
                        </a:rPr>
                        <a:t>丁紫凡</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0"/>
                        </a:spcAft>
                      </a:pPr>
                      <a:r>
                        <a:rPr lang="en-US" sz="1600">
                          <a:effectLst/>
                        </a:rPr>
                        <a:t>UI</a:t>
                      </a:r>
                      <a:r>
                        <a:rPr lang="zh-CN" sz="1600">
                          <a:effectLst/>
                        </a:rPr>
                        <a:t>设计</a:t>
                      </a:r>
                      <a:br>
                        <a:rPr lang="en-US" sz="1600">
                          <a:effectLst/>
                        </a:rPr>
                      </a:br>
                      <a:r>
                        <a:rPr lang="zh-CN" sz="1600">
                          <a:effectLst/>
                        </a:rPr>
                        <a:t>李奕辰</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0"/>
                        </a:spcAft>
                      </a:pPr>
                      <a:r>
                        <a:rPr lang="zh-CN" sz="1600">
                          <a:effectLst/>
                        </a:rPr>
                        <a:t>后端</a:t>
                      </a:r>
                      <a:r>
                        <a:rPr lang="en-US" sz="1600">
                          <a:effectLst/>
                        </a:rPr>
                        <a:t>1</a:t>
                      </a:r>
                      <a:br>
                        <a:rPr lang="en-US" sz="1600">
                          <a:effectLst/>
                        </a:rPr>
                      </a:br>
                      <a:r>
                        <a:rPr lang="zh-CN" sz="1600">
                          <a:effectLst/>
                        </a:rPr>
                        <a:t>傅宋嘉岷</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0"/>
                        </a:spcAft>
                      </a:pPr>
                      <a:r>
                        <a:rPr lang="zh-CN" sz="1600">
                          <a:effectLst/>
                        </a:rPr>
                        <a:t>后端</a:t>
                      </a:r>
                      <a:r>
                        <a:rPr lang="en-US" sz="1600">
                          <a:effectLst/>
                        </a:rPr>
                        <a:t>2</a:t>
                      </a:r>
                      <a:br>
                        <a:rPr lang="en-US" sz="1600">
                          <a:effectLst/>
                        </a:rPr>
                      </a:br>
                      <a:r>
                        <a:rPr lang="zh-CN" sz="1600">
                          <a:effectLst/>
                        </a:rPr>
                        <a:t>金鑫</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0"/>
                        </a:spcAft>
                      </a:pPr>
                      <a:r>
                        <a:rPr lang="zh-CN" sz="1600">
                          <a:effectLst/>
                        </a:rPr>
                        <a:t>服务器运维</a:t>
                      </a:r>
                      <a:br>
                        <a:rPr lang="en-US" sz="1600">
                          <a:effectLst/>
                        </a:rPr>
                      </a:br>
                      <a:r>
                        <a:rPr lang="zh-CN" sz="1600">
                          <a:effectLst/>
                        </a:rPr>
                        <a:t>李朝龙</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0"/>
                        </a:spcAft>
                      </a:pPr>
                      <a:r>
                        <a:rPr lang="zh-CN" sz="1600">
                          <a:effectLst/>
                        </a:rPr>
                        <a:t>测试员</a:t>
                      </a:r>
                      <a:br>
                        <a:rPr lang="en-US" sz="1600">
                          <a:effectLst/>
                        </a:rPr>
                      </a:br>
                      <a:r>
                        <a:rPr lang="zh-CN" sz="1600">
                          <a:effectLst/>
                        </a:rPr>
                        <a:t>邓心怡</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77843883"/>
                  </a:ext>
                </a:extLst>
              </a:tr>
              <a:tr h="216409">
                <a:tc>
                  <a:txBody>
                    <a:bodyPr/>
                    <a:lstStyle/>
                    <a:p>
                      <a:pPr algn="l">
                        <a:lnSpc>
                          <a:spcPct val="107000"/>
                        </a:lnSpc>
                        <a:spcAft>
                          <a:spcPts val="0"/>
                        </a:spcAft>
                      </a:pPr>
                      <a:r>
                        <a:rPr lang="zh-CN" sz="1600">
                          <a:effectLst/>
                        </a:rPr>
                        <a:t>进度控制</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A, 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0758005"/>
                  </a:ext>
                </a:extLst>
              </a:tr>
              <a:tr h="216409">
                <a:tc>
                  <a:txBody>
                    <a:bodyPr/>
                    <a:lstStyle/>
                    <a:p>
                      <a:pPr algn="l">
                        <a:lnSpc>
                          <a:spcPct val="107000"/>
                        </a:lnSpc>
                        <a:spcAft>
                          <a:spcPts val="0"/>
                        </a:spcAft>
                      </a:pPr>
                      <a:r>
                        <a:rPr lang="zh-CN" sz="1600">
                          <a:effectLst/>
                        </a:rPr>
                        <a:t>前端开发</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I</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A, 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49192033"/>
                  </a:ext>
                </a:extLst>
              </a:tr>
              <a:tr h="216409">
                <a:tc>
                  <a:txBody>
                    <a:bodyPr/>
                    <a:lstStyle/>
                    <a:p>
                      <a:pPr algn="l">
                        <a:lnSpc>
                          <a:spcPct val="107000"/>
                        </a:lnSpc>
                        <a:spcAft>
                          <a:spcPts val="0"/>
                        </a:spcAft>
                      </a:pPr>
                      <a:r>
                        <a:rPr lang="zh-CN" sz="1600">
                          <a:effectLst/>
                        </a:rPr>
                        <a:t>后端开发</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I</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A, 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3178071"/>
                  </a:ext>
                </a:extLst>
              </a:tr>
              <a:tr h="216409">
                <a:tc>
                  <a:txBody>
                    <a:bodyPr/>
                    <a:lstStyle/>
                    <a:p>
                      <a:pPr algn="l">
                        <a:lnSpc>
                          <a:spcPct val="107000"/>
                        </a:lnSpc>
                        <a:spcAft>
                          <a:spcPts val="0"/>
                        </a:spcAft>
                      </a:pPr>
                      <a:r>
                        <a:rPr lang="zh-CN" sz="1600">
                          <a:effectLst/>
                        </a:rPr>
                        <a:t>系统测试</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I</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A, 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8083532"/>
                  </a:ext>
                </a:extLst>
              </a:tr>
              <a:tr h="216409">
                <a:tc>
                  <a:txBody>
                    <a:bodyPr/>
                    <a:lstStyle/>
                    <a:p>
                      <a:pPr algn="l">
                        <a:lnSpc>
                          <a:spcPct val="107000"/>
                        </a:lnSpc>
                        <a:spcAft>
                          <a:spcPts val="0"/>
                        </a:spcAft>
                      </a:pPr>
                      <a:r>
                        <a:rPr lang="zh-CN" sz="1600">
                          <a:effectLst/>
                        </a:rPr>
                        <a:t>成本控制信息</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A, 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I</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12218667"/>
                  </a:ext>
                </a:extLst>
              </a:tr>
              <a:tr h="216409">
                <a:tc>
                  <a:txBody>
                    <a:bodyPr/>
                    <a:lstStyle/>
                    <a:p>
                      <a:pPr algn="l">
                        <a:lnSpc>
                          <a:spcPct val="107000"/>
                        </a:lnSpc>
                        <a:spcAft>
                          <a:spcPts val="0"/>
                        </a:spcAft>
                      </a:pPr>
                      <a:r>
                        <a:rPr lang="zh-CN" sz="1600">
                          <a:effectLst/>
                        </a:rPr>
                        <a:t>风险控制</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I</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R, A</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9381084"/>
                  </a:ext>
                </a:extLst>
              </a:tr>
              <a:tr h="216409">
                <a:tc>
                  <a:txBody>
                    <a:bodyPr/>
                    <a:lstStyle/>
                    <a:p>
                      <a:pPr algn="l">
                        <a:lnSpc>
                          <a:spcPct val="107000"/>
                        </a:lnSpc>
                        <a:spcAft>
                          <a:spcPts val="0"/>
                        </a:spcAft>
                      </a:pPr>
                      <a:r>
                        <a:rPr lang="zh-CN" sz="1600">
                          <a:effectLst/>
                        </a:rPr>
                        <a:t>资源采购</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I</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R,A</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64039738"/>
                  </a:ext>
                </a:extLst>
              </a:tr>
              <a:tr h="237089">
                <a:tc>
                  <a:txBody>
                    <a:bodyPr/>
                    <a:lstStyle/>
                    <a:p>
                      <a:pPr algn="l">
                        <a:lnSpc>
                          <a:spcPct val="107000"/>
                        </a:lnSpc>
                        <a:spcAft>
                          <a:spcPts val="0"/>
                        </a:spcAft>
                      </a:pPr>
                      <a:r>
                        <a:rPr lang="zh-CN" sz="1600">
                          <a:effectLst/>
                        </a:rPr>
                        <a:t>人力资源管理信息</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6505901"/>
                  </a:ext>
                </a:extLst>
              </a:tr>
              <a:tr h="216409">
                <a:tc>
                  <a:txBody>
                    <a:bodyPr/>
                    <a:lstStyle/>
                    <a:p>
                      <a:pPr algn="l">
                        <a:lnSpc>
                          <a:spcPct val="107000"/>
                        </a:lnSpc>
                        <a:spcAft>
                          <a:spcPts val="0"/>
                        </a:spcAft>
                      </a:pPr>
                      <a:r>
                        <a:rPr lang="zh-CN" sz="1600" dirty="0">
                          <a:effectLst/>
                        </a:rPr>
                        <a:t>数据管理</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I</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A</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I</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64935298"/>
                  </a:ext>
                </a:extLst>
              </a:tr>
              <a:tr h="216409">
                <a:tc>
                  <a:txBody>
                    <a:bodyPr/>
                    <a:lstStyle/>
                    <a:p>
                      <a:pPr algn="l">
                        <a:lnSpc>
                          <a:spcPct val="107000"/>
                        </a:lnSpc>
                        <a:spcAft>
                          <a:spcPts val="0"/>
                        </a:spcAft>
                      </a:pPr>
                      <a:r>
                        <a:rPr lang="zh-CN" sz="1600">
                          <a:effectLst/>
                        </a:rPr>
                        <a:t>文档管理</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A, 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93423124"/>
                  </a:ext>
                </a:extLst>
              </a:tr>
              <a:tr h="216409">
                <a:tc>
                  <a:txBody>
                    <a:bodyPr/>
                    <a:lstStyle/>
                    <a:p>
                      <a:pPr algn="l">
                        <a:lnSpc>
                          <a:spcPct val="107000"/>
                        </a:lnSpc>
                        <a:spcAft>
                          <a:spcPts val="0"/>
                        </a:spcAft>
                      </a:pPr>
                      <a:r>
                        <a:rPr lang="zh-CN" sz="1600">
                          <a:effectLst/>
                        </a:rPr>
                        <a:t>网站信息整理</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A, 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9636120"/>
                  </a:ext>
                </a:extLst>
              </a:tr>
              <a:tr h="216409">
                <a:tc>
                  <a:txBody>
                    <a:bodyPr/>
                    <a:lstStyle/>
                    <a:p>
                      <a:pPr algn="l">
                        <a:lnSpc>
                          <a:spcPct val="107000"/>
                        </a:lnSpc>
                        <a:spcAft>
                          <a:spcPts val="0"/>
                        </a:spcAft>
                      </a:pPr>
                      <a:r>
                        <a:rPr lang="zh-CN" sz="1600">
                          <a:effectLst/>
                        </a:rPr>
                        <a:t>系统部署</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I</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R, A</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pPr>
                      <a:endParaRPr lang="zh-CN" sz="16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8189681"/>
                  </a:ext>
                </a:extLst>
              </a:tr>
              <a:tr h="216409">
                <a:tc>
                  <a:txBody>
                    <a:bodyPr/>
                    <a:lstStyle/>
                    <a:p>
                      <a:pPr algn="l">
                        <a:lnSpc>
                          <a:spcPct val="107000"/>
                        </a:lnSpc>
                        <a:spcAft>
                          <a:spcPts val="0"/>
                        </a:spcAft>
                      </a:pPr>
                      <a:r>
                        <a:rPr lang="zh-CN" sz="1600">
                          <a:effectLst/>
                        </a:rPr>
                        <a:t>项目审核</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A,R</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07000"/>
                        </a:lnSpc>
                        <a:spcAft>
                          <a:spcPts val="0"/>
                        </a:spcAft>
                      </a:pPr>
                      <a:r>
                        <a:rPr lang="en-US" sz="1600">
                          <a:effectLst/>
                        </a:rPr>
                        <a:t>C</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27054024"/>
                  </a:ext>
                </a:extLst>
              </a:tr>
              <a:tr h="1098391">
                <a:tc gridSpan="9">
                  <a:txBody>
                    <a:bodyPr/>
                    <a:lstStyle/>
                    <a:p>
                      <a:pPr algn="l">
                        <a:lnSpc>
                          <a:spcPct val="107000"/>
                        </a:lnSpc>
                        <a:spcAft>
                          <a:spcPts val="0"/>
                        </a:spcAft>
                      </a:pPr>
                      <a:r>
                        <a:rPr lang="en-US" sz="1600" dirty="0">
                          <a:effectLst/>
                        </a:rPr>
                        <a:t>R: Responsible </a:t>
                      </a:r>
                      <a:r>
                        <a:rPr lang="zh-CN" sz="1600" dirty="0">
                          <a:effectLst/>
                        </a:rPr>
                        <a:t>执行任务的责任人</a:t>
                      </a:r>
                      <a:br>
                        <a:rPr lang="en-US" sz="1600" dirty="0">
                          <a:effectLst/>
                        </a:rPr>
                      </a:br>
                      <a:r>
                        <a:rPr lang="en-US" sz="1600" dirty="0">
                          <a:effectLst/>
                        </a:rPr>
                        <a:t>A: Accountable </a:t>
                      </a:r>
                      <a:r>
                        <a:rPr lang="zh-CN" sz="1600" dirty="0">
                          <a:effectLst/>
                        </a:rPr>
                        <a:t>对任务负全责的批准人</a:t>
                      </a:r>
                      <a:br>
                        <a:rPr lang="en-US" sz="1600" dirty="0">
                          <a:effectLst/>
                        </a:rPr>
                      </a:br>
                      <a:r>
                        <a:rPr lang="en-US" sz="1600" dirty="0">
                          <a:effectLst/>
                        </a:rPr>
                        <a:t>C: </a:t>
                      </a:r>
                      <a:r>
                        <a:rPr lang="en-US" sz="1600" dirty="0" err="1">
                          <a:effectLst/>
                        </a:rPr>
                        <a:t>Cusulted</a:t>
                      </a:r>
                      <a:r>
                        <a:rPr lang="zh-CN" sz="1600" dirty="0">
                          <a:effectLst/>
                        </a:rPr>
                        <a:t>拥有完成这个任务的必要信息的审核人</a:t>
                      </a:r>
                      <a:br>
                        <a:rPr lang="en-US" sz="1600" dirty="0">
                          <a:effectLst/>
                        </a:rPr>
                      </a:br>
                      <a:r>
                        <a:rPr lang="en-US" sz="1600" dirty="0">
                          <a:effectLst/>
                        </a:rPr>
                        <a:t>I: </a:t>
                      </a:r>
                      <a:r>
                        <a:rPr lang="en-US" sz="1600" dirty="0" err="1">
                          <a:effectLst/>
                        </a:rPr>
                        <a:t>Infrmed</a:t>
                      </a:r>
                      <a:r>
                        <a:rPr lang="en-US" sz="1600" dirty="0">
                          <a:effectLst/>
                        </a:rPr>
                        <a:t> </a:t>
                      </a:r>
                      <a:r>
                        <a:rPr lang="zh-CN" sz="1600" dirty="0">
                          <a:effectLst/>
                        </a:rPr>
                        <a:t>任务告知人</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82727673"/>
                  </a:ext>
                </a:extLst>
              </a:tr>
            </a:tbl>
          </a:graphicData>
        </a:graphic>
      </p:graphicFrame>
      <p:sp>
        <p:nvSpPr>
          <p:cNvPr id="4" name="Rectangle 2">
            <a:extLst>
              <a:ext uri="{FF2B5EF4-FFF2-40B4-BE49-F238E27FC236}">
                <a16:creationId xmlns:a16="http://schemas.microsoft.com/office/drawing/2014/main" id="{CB3B6DAB-985C-4908-8BD3-2B1A437B64B9}"/>
              </a:ext>
            </a:extLst>
          </p:cNvPr>
          <p:cNvSpPr>
            <a:spLocks noChangeArrowheads="1"/>
          </p:cNvSpPr>
          <p:nvPr/>
        </p:nvSpPr>
        <p:spPr bwMode="auto">
          <a:xfrm>
            <a:off x="268276" y="2085719"/>
            <a:ext cx="188183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68380997"/>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55B990C-B58C-4DDF-96AA-ED6B7E847D62}"/>
              </a:ext>
            </a:extLst>
          </p:cNvPr>
          <p:cNvSpPr>
            <a:spLocks noGrp="1"/>
          </p:cNvSpPr>
          <p:nvPr>
            <p:ph idx="1"/>
          </p:nvPr>
        </p:nvSpPr>
        <p:spPr>
          <a:xfrm>
            <a:off x="319217" y="2447109"/>
            <a:ext cx="10515599" cy="1963781"/>
          </a:xfrm>
        </p:spPr>
        <p:txBody>
          <a:bodyPr>
            <a:noAutofit/>
          </a:bodyPr>
          <a:lstStyle/>
          <a:p>
            <a:pPr marL="0" indent="0" algn="ctr">
              <a:lnSpc>
                <a:spcPct val="150000"/>
              </a:lnSpc>
              <a:buNone/>
            </a:pPr>
            <a:r>
              <a:rPr lang="zh-CN" altLang="en-US" sz="6600" dirty="0">
                <a:solidFill>
                  <a:schemeClr val="bg1"/>
                </a:solidFill>
                <a:latin typeface="百度综艺简体" panose="02010601030101010101" pitchFamily="2" charset="-122"/>
                <a:ea typeface="百度综艺简体" panose="02010601030101010101" pitchFamily="2" charset="-122"/>
              </a:rPr>
              <a:t>项目范围完成情况</a:t>
            </a:r>
            <a:endParaRPr lang="en-US" altLang="zh-CN" sz="6600" dirty="0">
              <a:solidFill>
                <a:schemeClr val="bg1"/>
              </a:solidFill>
              <a:latin typeface="百度综艺简体" panose="02010601030101010101" pitchFamily="2" charset="-122"/>
              <a:ea typeface="百度综艺简体" panose="02010601030101010101" pitchFamily="2" charset="-122"/>
            </a:endParaRPr>
          </a:p>
        </p:txBody>
      </p:sp>
      <p:sp>
        <p:nvSpPr>
          <p:cNvPr id="5" name="标题 4">
            <a:extLst>
              <a:ext uri="{FF2B5EF4-FFF2-40B4-BE49-F238E27FC236}">
                <a16:creationId xmlns:a16="http://schemas.microsoft.com/office/drawing/2014/main" id="{531D6BDC-4C27-4A47-BE4A-48C8CADFE618}"/>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533963009"/>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851DAD0-9E5F-4012-9583-2DCBF3CC185B}"/>
              </a:ext>
            </a:extLst>
          </p:cNvPr>
          <p:cNvSpPr>
            <a:spLocks noGrp="1"/>
          </p:cNvSpPr>
          <p:nvPr>
            <p:ph idx="1"/>
          </p:nvPr>
        </p:nvSpPr>
        <p:spPr>
          <a:xfrm>
            <a:off x="838200" y="1551940"/>
            <a:ext cx="10826578" cy="4940935"/>
          </a:xfrm>
        </p:spPr>
        <p:txBody>
          <a:bodyPr>
            <a:normAutofit/>
          </a:bodyPr>
          <a:lstStyle/>
          <a:p>
            <a:pPr marL="0" indent="0">
              <a:lnSpc>
                <a:spcPct val="150000"/>
              </a:lnSpc>
              <a:spcBef>
                <a:spcPts val="0"/>
              </a:spcBef>
              <a:buNone/>
            </a:pPr>
            <a:r>
              <a:rPr lang="zh-CN" altLang="en-US" b="1" dirty="0">
                <a:latin typeface="微软雅黑" panose="020B0503020204020204" pitchFamily="34" charset="-122"/>
                <a:ea typeface="微软雅黑" panose="020B0503020204020204" pitchFamily="34" charset="-122"/>
                <a:cs typeface="+mn-ea"/>
                <a:sym typeface="+mn-lt"/>
              </a:rPr>
              <a:t>项目范围计划</a:t>
            </a:r>
            <a:endParaRPr lang="en-US" altLang="zh-CN" b="1" dirty="0">
              <a:latin typeface="微软雅黑" panose="020B0503020204020204" pitchFamily="34" charset="-122"/>
              <a:ea typeface="微软雅黑" panose="020B0503020204020204" pitchFamily="34" charset="-122"/>
              <a:cs typeface="+mn-ea"/>
              <a:sym typeface="+mn-lt"/>
            </a:endParaRPr>
          </a:p>
          <a:p>
            <a:pPr>
              <a:lnSpc>
                <a:spcPct val="150000"/>
              </a:lnSpc>
              <a:spcBef>
                <a:spcPts val="0"/>
              </a:spcBef>
            </a:pPr>
            <a:r>
              <a:rPr lang="zh-CN" altLang="en-US" sz="2400" b="1" dirty="0">
                <a:latin typeface="微软雅黑 Light" panose="020B0502040204020203" pitchFamily="34" charset="-122"/>
                <a:ea typeface="微软雅黑 Light" panose="020B0502040204020203" pitchFamily="34" charset="-122"/>
                <a:cs typeface="+mn-ea"/>
                <a:sym typeface="+mn-lt"/>
              </a:rPr>
              <a:t>项目起因</a:t>
            </a:r>
            <a:endParaRPr lang="en-US" altLang="zh-CN" sz="2400" b="1" dirty="0">
              <a:latin typeface="微软雅黑 Light" panose="020B0502040204020203" pitchFamily="34" charset="-122"/>
              <a:ea typeface="微软雅黑 Light" panose="020B0502040204020203" pitchFamily="34" charset="-122"/>
              <a:cs typeface="+mn-ea"/>
              <a:sym typeface="+mn-lt"/>
            </a:endParaRPr>
          </a:p>
          <a:p>
            <a:pPr marL="0" indent="0">
              <a:lnSpc>
                <a:spcPct val="150000"/>
              </a:lnSpc>
              <a:spcBef>
                <a:spcPts val="0"/>
              </a:spcBef>
              <a:buNone/>
            </a:pPr>
            <a:r>
              <a:rPr lang="en-US" altLang="zh-CN" sz="2400" dirty="0">
                <a:latin typeface="微软雅黑 Light" panose="020B0502040204020203" pitchFamily="34" charset="-122"/>
                <a:ea typeface="微软雅黑 Light" panose="020B0502040204020203" pitchFamily="34" charset="-122"/>
                <a:cs typeface="+mn-ea"/>
                <a:sym typeface="+mn-lt"/>
              </a:rPr>
              <a:t>    </a:t>
            </a:r>
            <a:r>
              <a:rPr lang="en-US" altLang="zh-CN" sz="2000" dirty="0">
                <a:latin typeface="微软雅黑 Light" panose="020B0502040204020203" pitchFamily="34" charset="-122"/>
                <a:ea typeface="微软雅黑 Light" panose="020B0502040204020203" pitchFamily="34" charset="-122"/>
                <a:cs typeface="+mn-ea"/>
                <a:sym typeface="+mn-lt"/>
              </a:rPr>
              <a:t>SWOT</a:t>
            </a:r>
            <a:r>
              <a:rPr lang="zh-CN" altLang="en-US" sz="2000" dirty="0">
                <a:latin typeface="微软雅黑 Light" panose="020B0502040204020203" pitchFamily="34" charset="-122"/>
                <a:ea typeface="微软雅黑 Light" panose="020B0502040204020203" pitchFamily="34" charset="-122"/>
                <a:cs typeface="+mn-ea"/>
                <a:sym typeface="+mn-lt"/>
              </a:rPr>
              <a:t>分析结果，适合网站类、与团队成员所在社团有关的项目开发与管理</a:t>
            </a:r>
            <a:endParaRPr lang="en-US" altLang="zh-CN" sz="2400" dirty="0">
              <a:latin typeface="微软雅黑 Light" panose="020B0502040204020203" pitchFamily="34" charset="-122"/>
              <a:ea typeface="微软雅黑 Light" panose="020B0502040204020203" pitchFamily="34" charset="-122"/>
              <a:cs typeface="+mn-ea"/>
              <a:sym typeface="+mn-lt"/>
            </a:endParaRPr>
          </a:p>
          <a:p>
            <a:pPr marL="0" indent="0">
              <a:lnSpc>
                <a:spcPct val="150000"/>
              </a:lnSpc>
              <a:spcBef>
                <a:spcPts val="0"/>
              </a:spcBef>
              <a:buNone/>
            </a:pPr>
            <a:endParaRPr lang="en-US" altLang="zh-CN" sz="2400" dirty="0">
              <a:latin typeface="微软雅黑 Light" panose="020B0502040204020203" pitchFamily="34" charset="-122"/>
              <a:ea typeface="微软雅黑 Light" panose="020B0502040204020203" pitchFamily="34" charset="-122"/>
              <a:cs typeface="+mn-ea"/>
              <a:sym typeface="+mn-lt"/>
            </a:endParaRPr>
          </a:p>
          <a:p>
            <a:pPr>
              <a:lnSpc>
                <a:spcPct val="150000"/>
              </a:lnSpc>
              <a:spcBef>
                <a:spcPts val="0"/>
              </a:spcBef>
            </a:pPr>
            <a:r>
              <a:rPr lang="zh-CN" altLang="en-US" sz="2400" b="1" dirty="0">
                <a:latin typeface="微软雅黑 Light" panose="020B0502040204020203" pitchFamily="34" charset="-122"/>
                <a:ea typeface="微软雅黑 Light" panose="020B0502040204020203" pitchFamily="34" charset="-122"/>
                <a:cs typeface="+mn-ea"/>
                <a:sym typeface="+mn-lt"/>
              </a:rPr>
              <a:t>产品特征与需求</a:t>
            </a:r>
            <a:endParaRPr lang="en-US" altLang="zh-CN" sz="2400" b="1" dirty="0">
              <a:latin typeface="微软雅黑 Light" panose="020B0502040204020203" pitchFamily="34" charset="-122"/>
              <a:ea typeface="微软雅黑 Light" panose="020B0502040204020203" pitchFamily="34" charset="-122"/>
              <a:cs typeface="+mn-ea"/>
              <a:sym typeface="+mn-lt"/>
            </a:endParaRPr>
          </a:p>
          <a:p>
            <a:pPr marL="0" indent="0">
              <a:lnSpc>
                <a:spcPct val="150000"/>
              </a:lnSpc>
              <a:spcBef>
                <a:spcPts val="0"/>
              </a:spcBef>
              <a:buNone/>
            </a:pPr>
            <a:r>
              <a:rPr lang="en-US" altLang="zh-CN" sz="2400" dirty="0">
                <a:latin typeface="微软雅黑 Light" panose="020B0502040204020203" pitchFamily="34" charset="-122"/>
                <a:ea typeface="微软雅黑 Light" panose="020B0502040204020203" pitchFamily="34" charset="-122"/>
                <a:cs typeface="+mn-ea"/>
                <a:sym typeface="+mn-lt"/>
              </a:rPr>
              <a:t>  </a:t>
            </a:r>
            <a:r>
              <a:rPr lang="zh-CN" altLang="en-US" sz="2000" dirty="0">
                <a:latin typeface="微软雅黑 Light" panose="020B0502040204020203" pitchFamily="34" charset="-122"/>
                <a:ea typeface="微软雅黑 Light" panose="020B0502040204020203" pitchFamily="34" charset="-122"/>
                <a:cs typeface="+mn-ea"/>
                <a:sym typeface="+mn-lt"/>
              </a:rPr>
              <a:t>信息需求、用户交互需求、安全需求、兼容性需求、健壮性需求</a:t>
            </a:r>
            <a:endParaRPr lang="en-US" altLang="zh-CN" sz="2400" dirty="0">
              <a:latin typeface="微软雅黑 Light" panose="020B0502040204020203" pitchFamily="34" charset="-122"/>
              <a:ea typeface="微软雅黑 Light" panose="020B0502040204020203" pitchFamily="34" charset="-122"/>
              <a:cs typeface="+mn-ea"/>
              <a:sym typeface="+mn-lt"/>
            </a:endParaRPr>
          </a:p>
        </p:txBody>
      </p:sp>
      <p:sp>
        <p:nvSpPr>
          <p:cNvPr id="4" name="标题 1">
            <a:extLst>
              <a:ext uri="{FF2B5EF4-FFF2-40B4-BE49-F238E27FC236}">
                <a16:creationId xmlns:a16="http://schemas.microsoft.com/office/drawing/2014/main" id="{65C1A37A-4F05-4866-BDD1-A79793FAA02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zh-CN" altLang="en-US" b="1" dirty="0">
                <a:latin typeface="微软雅黑" panose="020B0503020204020204" pitchFamily="34" charset="-122"/>
                <a:ea typeface="微软雅黑" panose="020B0503020204020204" pitchFamily="34" charset="-122"/>
                <a:cs typeface="+mn-ea"/>
                <a:sym typeface="+mn-lt"/>
              </a:rPr>
              <a:t>项目范围管理</a:t>
            </a:r>
          </a:p>
        </p:txBody>
      </p:sp>
    </p:spTree>
    <p:extLst>
      <p:ext uri="{BB962C8B-B14F-4D97-AF65-F5344CB8AC3E}">
        <p14:creationId xmlns:p14="http://schemas.microsoft.com/office/powerpoint/2010/main" val="1844082996"/>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C0234307-E084-4F84-9380-A42742E5FF14}"/>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zh-CN" altLang="en-US" sz="5400" b="1" dirty="0">
                <a:solidFill>
                  <a:schemeClr val="bg1"/>
                </a:solidFill>
                <a:latin typeface="微软雅黑" panose="020B0503020204020204" pitchFamily="34" charset="-122"/>
                <a:ea typeface="微软雅黑" panose="020B0503020204020204" pitchFamily="34" charset="-122"/>
              </a:rPr>
              <a:t>目录</a:t>
            </a:r>
          </a:p>
        </p:txBody>
      </p:sp>
      <p:sp>
        <p:nvSpPr>
          <p:cNvPr id="9" name="内容占位符 2">
            <a:extLst>
              <a:ext uri="{FF2B5EF4-FFF2-40B4-BE49-F238E27FC236}">
                <a16:creationId xmlns:a16="http://schemas.microsoft.com/office/drawing/2014/main" id="{8B666767-C8DC-4FBF-82DF-E4F9A7074AD0}"/>
              </a:ext>
            </a:extLst>
          </p:cNvPr>
          <p:cNvSpPr txBox="1">
            <a:spLocks/>
          </p:cNvSpPr>
          <p:nvPr/>
        </p:nvSpPr>
        <p:spPr>
          <a:xfrm>
            <a:off x="838199" y="1792674"/>
            <a:ext cx="10515599"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Arial" panose="020B0604020202020204" pitchFamily="34" charset="0"/>
              <a:buChar char="•"/>
            </a:pPr>
            <a:r>
              <a:rPr lang="zh-CN" altLang="en-US" dirty="0">
                <a:solidFill>
                  <a:schemeClr val="bg1"/>
                </a:solidFill>
                <a:latin typeface="微软雅黑 Light" panose="020B0502040204020203" pitchFamily="34" charset="-122"/>
                <a:ea typeface="微软雅黑 Light" panose="020B0502040204020203" pitchFamily="34" charset="-122"/>
              </a:rPr>
              <a:t>项目整体介绍</a:t>
            </a:r>
            <a:endParaRPr lang="en-US" altLang="zh-CN" dirty="0">
              <a:solidFill>
                <a:schemeClr val="bg1"/>
              </a:solidFill>
              <a:latin typeface="微软雅黑 Light" panose="020B0502040204020203" pitchFamily="34" charset="-122"/>
              <a:ea typeface="微软雅黑 Light" panose="020B0502040204020203" pitchFamily="34" charset="-122"/>
            </a:endParaRPr>
          </a:p>
          <a:p>
            <a:pPr marL="342900" indent="-342900" algn="l">
              <a:lnSpc>
                <a:spcPct val="150000"/>
              </a:lnSpc>
              <a:buFont typeface="Arial" panose="020B0604020202020204" pitchFamily="34" charset="0"/>
              <a:buChar char="•"/>
            </a:pPr>
            <a:r>
              <a:rPr lang="zh-CN" altLang="en-US" dirty="0">
                <a:solidFill>
                  <a:schemeClr val="bg1"/>
                </a:solidFill>
                <a:latin typeface="微软雅黑 Light" panose="020B0502040204020203" pitchFamily="34" charset="-122"/>
                <a:ea typeface="微软雅黑 Light" panose="020B0502040204020203" pitchFamily="34" charset="-122"/>
              </a:rPr>
              <a:t>项目团队</a:t>
            </a:r>
          </a:p>
          <a:p>
            <a:pPr marL="342900" indent="-342900" algn="l">
              <a:lnSpc>
                <a:spcPct val="150000"/>
              </a:lnSpc>
              <a:buFont typeface="Arial" panose="020B0604020202020204" pitchFamily="34" charset="0"/>
              <a:buChar char="•"/>
            </a:pPr>
            <a:r>
              <a:rPr lang="zh-CN" altLang="en-US" dirty="0">
                <a:solidFill>
                  <a:schemeClr val="bg1"/>
                </a:solidFill>
                <a:latin typeface="微软雅黑 Light" panose="020B0502040204020203" pitchFamily="34" charset="-122"/>
                <a:ea typeface="微软雅黑 Light" panose="020B0502040204020203" pitchFamily="34" charset="-122"/>
              </a:rPr>
              <a:t>概要设计</a:t>
            </a:r>
          </a:p>
          <a:p>
            <a:pPr marL="342900" indent="-342900" algn="l">
              <a:lnSpc>
                <a:spcPct val="150000"/>
              </a:lnSpc>
              <a:buFont typeface="Arial" panose="020B0604020202020204" pitchFamily="34" charset="0"/>
              <a:buChar char="•"/>
            </a:pPr>
            <a:r>
              <a:rPr lang="zh-CN" altLang="en-US" dirty="0">
                <a:solidFill>
                  <a:schemeClr val="bg1"/>
                </a:solidFill>
                <a:latin typeface="微软雅黑 Light" panose="020B0502040204020203" pitchFamily="34" charset="-122"/>
                <a:ea typeface="微软雅黑 Light" panose="020B0502040204020203" pitchFamily="34" charset="-122"/>
              </a:rPr>
              <a:t>范围、质量、成本、时间计划完成情况 </a:t>
            </a:r>
          </a:p>
          <a:p>
            <a:pPr marL="342900" indent="-342900" algn="l">
              <a:lnSpc>
                <a:spcPct val="150000"/>
              </a:lnSpc>
              <a:buFont typeface="Arial" panose="020B0604020202020204" pitchFamily="34" charset="0"/>
              <a:buChar char="•"/>
            </a:pPr>
            <a:r>
              <a:rPr lang="zh-CN" altLang="en-US" dirty="0">
                <a:solidFill>
                  <a:schemeClr val="bg1"/>
                </a:solidFill>
                <a:latin typeface="微软雅黑 Light" panose="020B0502040204020203" pitchFamily="34" charset="-122"/>
                <a:ea typeface="微软雅黑 Light" panose="020B0502040204020203" pitchFamily="34" charset="-122"/>
              </a:rPr>
              <a:t>实际遇到的问题和风险</a:t>
            </a:r>
          </a:p>
          <a:p>
            <a:pPr marL="342900" indent="-342900" algn="l">
              <a:lnSpc>
                <a:spcPct val="150000"/>
              </a:lnSpc>
              <a:buFont typeface="Arial" panose="020B0604020202020204" pitchFamily="34" charset="0"/>
              <a:buChar char="•"/>
            </a:pPr>
            <a:r>
              <a:rPr lang="zh-CN" altLang="en-US" dirty="0">
                <a:solidFill>
                  <a:schemeClr val="bg1"/>
                </a:solidFill>
                <a:latin typeface="微软雅黑 Light" panose="020B0502040204020203" pitchFamily="34" charset="-122"/>
                <a:ea typeface="微软雅黑 Light" panose="020B0502040204020203" pitchFamily="34" charset="-122"/>
              </a:rPr>
              <a:t>项目展示 </a:t>
            </a:r>
          </a:p>
        </p:txBody>
      </p:sp>
    </p:spTree>
    <p:extLst>
      <p:ext uri="{BB962C8B-B14F-4D97-AF65-F5344CB8AC3E}">
        <p14:creationId xmlns:p14="http://schemas.microsoft.com/office/powerpoint/2010/main" val="2879746680"/>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851DAD0-9E5F-4012-9583-2DCBF3CC185B}"/>
              </a:ext>
            </a:extLst>
          </p:cNvPr>
          <p:cNvSpPr>
            <a:spLocks noGrp="1"/>
          </p:cNvSpPr>
          <p:nvPr>
            <p:ph idx="1"/>
          </p:nvPr>
        </p:nvSpPr>
        <p:spPr>
          <a:xfrm>
            <a:off x="838200" y="1551940"/>
            <a:ext cx="10175789" cy="5763260"/>
          </a:xfrm>
        </p:spPr>
        <p:txBody>
          <a:bodyPr>
            <a:normAutofit/>
          </a:bodyPr>
          <a:lstStyle/>
          <a:p>
            <a:pPr marL="0" indent="0">
              <a:lnSpc>
                <a:spcPct val="150000"/>
              </a:lnSpc>
              <a:spcBef>
                <a:spcPts val="0"/>
              </a:spcBef>
              <a:buNone/>
            </a:pPr>
            <a:r>
              <a:rPr lang="zh-CN" altLang="en-US" b="1" dirty="0">
                <a:latin typeface="微软雅黑" panose="020B0503020204020204" pitchFamily="34" charset="-122"/>
                <a:ea typeface="微软雅黑" panose="020B0503020204020204" pitchFamily="34" charset="-122"/>
                <a:cs typeface="+mn-ea"/>
                <a:sym typeface="+mn-lt"/>
              </a:rPr>
              <a:t>项目范围计划</a:t>
            </a:r>
            <a:endParaRPr lang="en-US" altLang="zh-CN" b="1" dirty="0">
              <a:latin typeface="微软雅黑" panose="020B0503020204020204" pitchFamily="34" charset="-122"/>
              <a:ea typeface="微软雅黑" panose="020B0503020204020204" pitchFamily="34" charset="-122"/>
              <a:cs typeface="+mn-ea"/>
              <a:sym typeface="+mn-lt"/>
            </a:endParaRPr>
          </a:p>
          <a:p>
            <a:pPr>
              <a:lnSpc>
                <a:spcPct val="150000"/>
              </a:lnSpc>
              <a:spcBef>
                <a:spcPts val="0"/>
              </a:spcBef>
            </a:pPr>
            <a:r>
              <a:rPr lang="zh-CN" altLang="en-US" sz="2400" b="1" dirty="0">
                <a:latin typeface="微软雅黑 Light" panose="020B0502040204020203" pitchFamily="34" charset="-122"/>
                <a:ea typeface="微软雅黑 Light" panose="020B0502040204020203" pitchFamily="34" charset="-122"/>
                <a:cs typeface="+mn-ea"/>
                <a:sym typeface="+mn-lt"/>
              </a:rPr>
              <a:t>项目可交付成果</a:t>
            </a:r>
            <a:endParaRPr lang="en-US" altLang="zh-CN" sz="2400" b="1" dirty="0">
              <a:latin typeface="微软雅黑 Light" panose="020B0502040204020203" pitchFamily="34" charset="-122"/>
              <a:ea typeface="微软雅黑 Light" panose="020B0502040204020203" pitchFamily="34" charset="-122"/>
              <a:cs typeface="+mn-ea"/>
              <a:sym typeface="+mn-lt"/>
            </a:endParaRPr>
          </a:p>
          <a:p>
            <a:pPr marL="0" indent="0">
              <a:lnSpc>
                <a:spcPct val="150000"/>
              </a:lnSpc>
              <a:spcBef>
                <a:spcPts val="0"/>
              </a:spcBef>
              <a:buNone/>
            </a:pPr>
            <a:r>
              <a:rPr lang="en-US" altLang="zh-CN" b="1" dirty="0">
                <a:latin typeface="微软雅黑 Light" panose="020B0502040204020203" pitchFamily="34" charset="-122"/>
                <a:ea typeface="微软雅黑 Light" panose="020B0502040204020203" pitchFamily="34" charset="-122"/>
                <a:cs typeface="+mn-ea"/>
                <a:sym typeface="+mn-lt"/>
              </a:rPr>
              <a:t>  </a:t>
            </a:r>
            <a:r>
              <a:rPr lang="en-US" altLang="zh-CN" sz="2400" b="1" dirty="0">
                <a:latin typeface="微软雅黑 Light" panose="020B0502040204020203" pitchFamily="34" charset="-122"/>
                <a:ea typeface="微软雅黑 Light" panose="020B0502040204020203" pitchFamily="34" charset="-122"/>
                <a:cs typeface="+mn-ea"/>
                <a:sym typeface="+mn-lt"/>
              </a:rPr>
              <a:t>·</a:t>
            </a:r>
            <a:r>
              <a:rPr lang="zh-CN" altLang="en-US" sz="2000" b="1" dirty="0">
                <a:latin typeface="微软雅黑 Light" panose="020B0502040204020203" pitchFamily="34" charset="-122"/>
                <a:ea typeface="微软雅黑 Light" panose="020B0502040204020203" pitchFamily="34" charset="-122"/>
                <a:cs typeface="+mn-ea"/>
                <a:sym typeface="+mn-lt"/>
              </a:rPr>
              <a:t>项目管理相关</a:t>
            </a:r>
            <a:r>
              <a:rPr lang="zh-CN" altLang="en-US" sz="2000" dirty="0">
                <a:latin typeface="微软雅黑 Light" panose="020B0502040204020203" pitchFamily="34" charset="-122"/>
                <a:ea typeface="微软雅黑 Light" panose="020B0502040204020203" pitchFamily="34" charset="-122"/>
                <a:cs typeface="+mn-ea"/>
                <a:sym typeface="+mn-lt"/>
              </a:rPr>
              <a:t>：项目章程、团队协议、范围说明书、项目概要设计，成本、风险、沟通、质量、时间管理计划</a:t>
            </a:r>
            <a:endParaRPr lang="en-US" altLang="zh-CN" sz="2000" dirty="0">
              <a:latin typeface="微软雅黑 Light" panose="020B0502040204020203" pitchFamily="34" charset="-122"/>
              <a:ea typeface="微软雅黑 Light" panose="020B0502040204020203" pitchFamily="34" charset="-122"/>
              <a:cs typeface="+mn-ea"/>
              <a:sym typeface="+mn-lt"/>
            </a:endParaRPr>
          </a:p>
          <a:p>
            <a:pPr marL="0" indent="0">
              <a:lnSpc>
                <a:spcPct val="150000"/>
              </a:lnSpc>
              <a:spcBef>
                <a:spcPts val="0"/>
              </a:spcBef>
              <a:buNone/>
            </a:pPr>
            <a:r>
              <a:rPr lang="en-US" altLang="zh-CN" sz="2000" b="1" dirty="0">
                <a:latin typeface="微软雅黑 Light" panose="020B0502040204020203" pitchFamily="34" charset="-122"/>
                <a:ea typeface="微软雅黑 Light" panose="020B0502040204020203" pitchFamily="34" charset="-122"/>
                <a:cs typeface="+mn-ea"/>
                <a:sym typeface="+mn-lt"/>
              </a:rPr>
              <a:t>   ·</a:t>
            </a:r>
            <a:r>
              <a:rPr lang="zh-CN" altLang="en-US" sz="2000" b="1" dirty="0">
                <a:latin typeface="微软雅黑 Light" panose="020B0502040204020203" pitchFamily="34" charset="-122"/>
                <a:ea typeface="微软雅黑 Light" panose="020B0502040204020203" pitchFamily="34" charset="-122"/>
                <a:cs typeface="+mn-ea"/>
                <a:sym typeface="+mn-lt"/>
              </a:rPr>
              <a:t>产品相关</a:t>
            </a:r>
            <a:r>
              <a:rPr lang="zh-CN" altLang="en-US" sz="2000" dirty="0">
                <a:latin typeface="微软雅黑 Light" panose="020B0502040204020203" pitchFamily="34" charset="-122"/>
                <a:ea typeface="微软雅黑 Light" panose="020B0502040204020203" pitchFamily="34" charset="-122"/>
                <a:cs typeface="+mn-ea"/>
                <a:sym typeface="+mn-lt"/>
              </a:rPr>
              <a:t>：</a:t>
            </a:r>
            <a:r>
              <a:rPr lang="en-US" altLang="zh-CN" sz="2000" dirty="0">
                <a:latin typeface="微软雅黑 Light" panose="020B0502040204020203" pitchFamily="34" charset="-122"/>
                <a:ea typeface="微软雅黑 Light" panose="020B0502040204020203" pitchFamily="34" charset="-122"/>
                <a:cs typeface="+mn-ea"/>
                <a:sym typeface="+mn-lt"/>
              </a:rPr>
              <a:t>PC</a:t>
            </a:r>
            <a:r>
              <a:rPr lang="zh-CN" altLang="en-US" sz="2000" dirty="0">
                <a:latin typeface="微软雅黑 Light" panose="020B0502040204020203" pitchFamily="34" charset="-122"/>
                <a:ea typeface="微软雅黑 Light" panose="020B0502040204020203" pitchFamily="34" charset="-122"/>
                <a:cs typeface="+mn-ea"/>
                <a:sym typeface="+mn-lt"/>
              </a:rPr>
              <a:t>端网页，包括一个主页以及四个子页面（</a:t>
            </a:r>
            <a:r>
              <a:rPr lang="en-US" altLang="zh-CN" sz="2000" dirty="0">
                <a:latin typeface="微软雅黑 Light" panose="020B0502040204020203" pitchFamily="34" charset="-122"/>
                <a:ea typeface="微软雅黑 Light" panose="020B0502040204020203" pitchFamily="34" charset="-122"/>
                <a:cs typeface="+mn-ea"/>
                <a:sym typeface="+mn-lt"/>
              </a:rPr>
              <a:t>2</a:t>
            </a:r>
            <a:r>
              <a:rPr lang="zh-CN" altLang="en-US" sz="2000" dirty="0">
                <a:latin typeface="微软雅黑 Light" panose="020B0502040204020203" pitchFamily="34" charset="-122"/>
                <a:ea typeface="微软雅黑 Light" panose="020B0502040204020203" pitchFamily="34" charset="-122"/>
                <a:cs typeface="+mn-ea"/>
                <a:sym typeface="+mn-lt"/>
              </a:rPr>
              <a:t>个报名注册页面，</a:t>
            </a:r>
            <a:r>
              <a:rPr lang="en-US" altLang="zh-CN" sz="2000" dirty="0">
                <a:latin typeface="微软雅黑 Light" panose="020B0502040204020203" pitchFamily="34" charset="-122"/>
                <a:ea typeface="微软雅黑 Light" panose="020B0502040204020203" pitchFamily="34" charset="-122"/>
                <a:cs typeface="+mn-ea"/>
                <a:sym typeface="+mn-lt"/>
              </a:rPr>
              <a:t>2</a:t>
            </a:r>
            <a:r>
              <a:rPr lang="zh-CN" altLang="en-US" sz="2000" dirty="0">
                <a:latin typeface="微软雅黑 Light" panose="020B0502040204020203" pitchFamily="34" charset="-122"/>
                <a:ea typeface="微软雅黑 Light" panose="020B0502040204020203" pitchFamily="34" charset="-122"/>
                <a:cs typeface="+mn-ea"/>
                <a:sym typeface="+mn-lt"/>
              </a:rPr>
              <a:t>个学术文件下载页面），保证前后端通信</a:t>
            </a:r>
            <a:endParaRPr lang="en-US" altLang="zh-CN" sz="2000" dirty="0">
              <a:latin typeface="微软雅黑 Light" panose="020B0502040204020203" pitchFamily="34" charset="-122"/>
              <a:ea typeface="微软雅黑 Light" panose="020B0502040204020203" pitchFamily="34" charset="-122"/>
              <a:cs typeface="+mn-ea"/>
              <a:sym typeface="+mn-lt"/>
            </a:endParaRPr>
          </a:p>
          <a:p>
            <a:pPr>
              <a:lnSpc>
                <a:spcPct val="150000"/>
              </a:lnSpc>
              <a:spcBef>
                <a:spcPts val="0"/>
              </a:spcBef>
            </a:pPr>
            <a:r>
              <a:rPr lang="zh-CN" altLang="en-US" sz="2400" b="1" dirty="0">
                <a:latin typeface="微软雅黑 Light" panose="020B0502040204020203" pitchFamily="34" charset="-122"/>
                <a:ea typeface="微软雅黑 Light" panose="020B0502040204020203" pitchFamily="34" charset="-122"/>
                <a:cs typeface="+mn-ea"/>
                <a:sym typeface="+mn-lt"/>
              </a:rPr>
              <a:t>项目成功的准则</a:t>
            </a:r>
            <a:endParaRPr lang="en-US" altLang="zh-CN" sz="2400" b="1" dirty="0">
              <a:latin typeface="微软雅黑 Light" panose="020B0502040204020203" pitchFamily="34" charset="-122"/>
              <a:ea typeface="微软雅黑 Light" panose="020B0502040204020203" pitchFamily="34" charset="-122"/>
              <a:cs typeface="+mn-ea"/>
              <a:sym typeface="+mn-lt"/>
            </a:endParaRPr>
          </a:p>
          <a:p>
            <a:pPr marL="0" indent="0">
              <a:lnSpc>
                <a:spcPct val="150000"/>
              </a:lnSpc>
              <a:spcBef>
                <a:spcPts val="0"/>
              </a:spcBef>
              <a:buNone/>
            </a:pPr>
            <a:r>
              <a:rPr lang="zh-CN" altLang="en-US" dirty="0">
                <a:latin typeface="微软雅黑 Light" panose="020B0502040204020203" pitchFamily="34" charset="-122"/>
                <a:ea typeface="微软雅黑 Light" panose="020B0502040204020203" pitchFamily="34" charset="-122"/>
                <a:cs typeface="+mn-ea"/>
                <a:sym typeface="+mn-lt"/>
              </a:rPr>
              <a:t>    </a:t>
            </a:r>
            <a:r>
              <a:rPr lang="zh-CN" altLang="en-US" sz="2000" dirty="0">
                <a:latin typeface="微软雅黑 Light" panose="020B0502040204020203" pitchFamily="34" charset="-122"/>
                <a:ea typeface="微软雅黑 Light" panose="020B0502040204020203" pitchFamily="34" charset="-122"/>
                <a:cs typeface="+mn-ea"/>
                <a:sym typeface="+mn-lt"/>
              </a:rPr>
              <a:t>在时间、范围、质量、成本的约束下完成项目目标</a:t>
            </a:r>
          </a:p>
        </p:txBody>
      </p:sp>
      <p:sp>
        <p:nvSpPr>
          <p:cNvPr id="4" name="标题 1">
            <a:extLst>
              <a:ext uri="{FF2B5EF4-FFF2-40B4-BE49-F238E27FC236}">
                <a16:creationId xmlns:a16="http://schemas.microsoft.com/office/drawing/2014/main" id="{65C1A37A-4F05-4866-BDD1-A79793FAA02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zh-CN" altLang="en-US" b="1" dirty="0">
                <a:latin typeface="微软雅黑" panose="020B0503020204020204" pitchFamily="34" charset="-122"/>
                <a:ea typeface="微软雅黑" panose="020B0503020204020204" pitchFamily="34" charset="-122"/>
                <a:cs typeface="+mn-ea"/>
                <a:sym typeface="+mn-lt"/>
              </a:rPr>
              <a:t>项目范围管理</a:t>
            </a:r>
          </a:p>
        </p:txBody>
      </p:sp>
    </p:spTree>
    <p:extLst>
      <p:ext uri="{BB962C8B-B14F-4D97-AF65-F5344CB8AC3E}">
        <p14:creationId xmlns:p14="http://schemas.microsoft.com/office/powerpoint/2010/main" val="2298605371"/>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851DAD0-9E5F-4012-9583-2DCBF3CC185B}"/>
              </a:ext>
            </a:extLst>
          </p:cNvPr>
          <p:cNvSpPr>
            <a:spLocks noGrp="1"/>
          </p:cNvSpPr>
          <p:nvPr>
            <p:ph idx="1"/>
          </p:nvPr>
        </p:nvSpPr>
        <p:spPr>
          <a:xfrm>
            <a:off x="838200" y="1476504"/>
            <a:ext cx="10515600" cy="4648732"/>
          </a:xfrm>
        </p:spPr>
        <p:txBody>
          <a:bodyPr>
            <a:normAutofit/>
          </a:bodyPr>
          <a:lstStyle/>
          <a:p>
            <a:pPr marL="0" indent="0">
              <a:lnSpc>
                <a:spcPct val="200000"/>
              </a:lnSpc>
              <a:spcBef>
                <a:spcPts val="0"/>
              </a:spcBef>
              <a:buNone/>
            </a:pPr>
            <a:r>
              <a:rPr lang="zh-CN" altLang="en-US" b="1" dirty="0">
                <a:cs typeface="+mn-ea"/>
                <a:sym typeface="+mn-lt"/>
              </a:rPr>
              <a:t>项目范围管理成果</a:t>
            </a:r>
            <a:endParaRPr lang="en-US" altLang="zh-CN" dirty="0">
              <a:cs typeface="+mn-ea"/>
              <a:sym typeface="+mn-lt"/>
            </a:endParaRPr>
          </a:p>
          <a:p>
            <a:pPr>
              <a:lnSpc>
                <a:spcPct val="200000"/>
              </a:lnSpc>
              <a:spcBef>
                <a:spcPts val="0"/>
              </a:spcBef>
            </a:pPr>
            <a:r>
              <a:rPr lang="zh-CN" altLang="en-US" sz="2400" dirty="0">
                <a:latin typeface="微软雅黑 Light" panose="020B0502040204020203" pitchFamily="34" charset="-122"/>
                <a:ea typeface="微软雅黑 Light" panose="020B0502040204020203" pitchFamily="34" charset="-122"/>
                <a:cs typeface="+mn-ea"/>
                <a:sym typeface="+mn-lt"/>
              </a:rPr>
              <a:t>完成了基本的信息需求、用户交互需求</a:t>
            </a:r>
            <a:endParaRPr lang="en-US" altLang="zh-CN" sz="2400" dirty="0">
              <a:latin typeface="微软雅黑 Light" panose="020B0502040204020203" pitchFamily="34" charset="-122"/>
              <a:ea typeface="微软雅黑 Light" panose="020B0502040204020203" pitchFamily="34" charset="-122"/>
              <a:cs typeface="+mn-ea"/>
              <a:sym typeface="+mn-lt"/>
            </a:endParaRPr>
          </a:p>
          <a:p>
            <a:pPr>
              <a:lnSpc>
                <a:spcPct val="200000"/>
              </a:lnSpc>
              <a:spcBef>
                <a:spcPts val="0"/>
              </a:spcBef>
            </a:pPr>
            <a:r>
              <a:rPr lang="zh-CN" altLang="en-US" sz="2400" dirty="0">
                <a:latin typeface="微软雅黑 Light" panose="020B0502040204020203" pitchFamily="34" charset="-122"/>
                <a:ea typeface="微软雅黑 Light" panose="020B0502040204020203" pitchFamily="34" charset="-122"/>
                <a:cs typeface="+mn-ea"/>
                <a:sym typeface="+mn-lt"/>
              </a:rPr>
              <a:t>完善了项目的安全需求、兼容型需求、健壮性需求</a:t>
            </a:r>
            <a:endParaRPr lang="en-US" altLang="zh-CN" sz="2400" dirty="0">
              <a:latin typeface="微软雅黑 Light" panose="020B0502040204020203" pitchFamily="34" charset="-122"/>
              <a:ea typeface="微软雅黑 Light" panose="020B0502040204020203" pitchFamily="34" charset="-122"/>
              <a:cs typeface="+mn-ea"/>
              <a:sym typeface="+mn-lt"/>
            </a:endParaRPr>
          </a:p>
          <a:p>
            <a:pPr>
              <a:lnSpc>
                <a:spcPct val="200000"/>
              </a:lnSpc>
              <a:spcBef>
                <a:spcPts val="0"/>
              </a:spcBef>
            </a:pPr>
            <a:r>
              <a:rPr lang="zh-CN" altLang="en-US" sz="2400" dirty="0">
                <a:latin typeface="微软雅黑 Light" panose="020B0502040204020203" pitchFamily="34" charset="-122"/>
                <a:ea typeface="微软雅黑 Light" panose="020B0502040204020203" pitchFamily="34" charset="-122"/>
                <a:cs typeface="+mn-ea"/>
                <a:sym typeface="+mn-lt"/>
              </a:rPr>
              <a:t>成功编写并实时更新项目管理相关的交付成果</a:t>
            </a:r>
            <a:endParaRPr lang="en-US" altLang="zh-CN" sz="2400" dirty="0">
              <a:latin typeface="微软雅黑 Light" panose="020B0502040204020203" pitchFamily="34" charset="-122"/>
              <a:ea typeface="微软雅黑 Light" panose="020B0502040204020203" pitchFamily="34" charset="-122"/>
              <a:cs typeface="+mn-ea"/>
              <a:sym typeface="+mn-lt"/>
            </a:endParaRPr>
          </a:p>
        </p:txBody>
      </p:sp>
      <p:sp>
        <p:nvSpPr>
          <p:cNvPr id="4" name="标题 1">
            <a:extLst>
              <a:ext uri="{FF2B5EF4-FFF2-40B4-BE49-F238E27FC236}">
                <a16:creationId xmlns:a16="http://schemas.microsoft.com/office/drawing/2014/main" id="{4E415BE7-D346-4B73-A48E-90FFB89FC15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zh-CN" altLang="en-US" b="1" dirty="0">
                <a:latin typeface="微软雅黑" panose="020B0503020204020204" pitchFamily="34" charset="-122"/>
                <a:ea typeface="微软雅黑" panose="020B0503020204020204" pitchFamily="34" charset="-122"/>
                <a:cs typeface="+mn-ea"/>
                <a:sym typeface="+mn-lt"/>
              </a:rPr>
              <a:t>项目范围管理</a:t>
            </a:r>
          </a:p>
        </p:txBody>
      </p:sp>
    </p:spTree>
    <p:extLst>
      <p:ext uri="{BB962C8B-B14F-4D97-AF65-F5344CB8AC3E}">
        <p14:creationId xmlns:p14="http://schemas.microsoft.com/office/powerpoint/2010/main" val="4211400930"/>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851DAD0-9E5F-4012-9583-2DCBF3CC185B}"/>
              </a:ext>
            </a:extLst>
          </p:cNvPr>
          <p:cNvSpPr>
            <a:spLocks noGrp="1"/>
          </p:cNvSpPr>
          <p:nvPr>
            <p:ph idx="1"/>
          </p:nvPr>
        </p:nvSpPr>
        <p:spPr>
          <a:xfrm>
            <a:off x="838200" y="1342511"/>
            <a:ext cx="10515600" cy="5923262"/>
          </a:xfrm>
        </p:spPr>
        <p:txBody>
          <a:bodyPr>
            <a:normAutofit/>
          </a:bodyPr>
          <a:lstStyle/>
          <a:p>
            <a:pPr marL="0" indent="0">
              <a:lnSpc>
                <a:spcPct val="200000"/>
              </a:lnSpc>
              <a:spcBef>
                <a:spcPts val="0"/>
              </a:spcBef>
              <a:buNone/>
            </a:pPr>
            <a:r>
              <a:rPr lang="zh-CN" altLang="en-US" b="1" dirty="0">
                <a:cs typeface="+mn-ea"/>
                <a:sym typeface="+mn-lt"/>
              </a:rPr>
              <a:t>项目范围管理成果</a:t>
            </a:r>
            <a:endParaRPr lang="en-US" altLang="zh-CN" dirty="0">
              <a:cs typeface="+mn-ea"/>
              <a:sym typeface="+mn-lt"/>
            </a:endParaRPr>
          </a:p>
          <a:p>
            <a:pPr>
              <a:lnSpc>
                <a:spcPct val="200000"/>
              </a:lnSpc>
              <a:spcBef>
                <a:spcPts val="0"/>
              </a:spcBef>
            </a:pPr>
            <a:r>
              <a:rPr lang="zh-CN" altLang="en-US" sz="2400" dirty="0">
                <a:latin typeface="微软雅黑 Light" panose="020B0502040204020203" pitchFamily="34" charset="-122"/>
                <a:ea typeface="微软雅黑 Light" panose="020B0502040204020203" pitchFamily="34" charset="-122"/>
                <a:cs typeface="+mn-ea"/>
                <a:sym typeface="+mn-lt"/>
              </a:rPr>
              <a:t>产品相关交付成果基本完成</a:t>
            </a:r>
            <a:endParaRPr lang="en-US" altLang="zh-CN" sz="2400" dirty="0">
              <a:latin typeface="微软雅黑 Light" panose="020B0502040204020203" pitchFamily="34" charset="-122"/>
              <a:ea typeface="微软雅黑 Light" panose="020B0502040204020203" pitchFamily="34" charset="-122"/>
              <a:cs typeface="+mn-ea"/>
              <a:sym typeface="+mn-lt"/>
            </a:endParaRPr>
          </a:p>
          <a:p>
            <a:pPr marL="0" indent="0">
              <a:lnSpc>
                <a:spcPct val="200000"/>
              </a:lnSpc>
              <a:spcBef>
                <a:spcPts val="0"/>
              </a:spcBef>
              <a:buNone/>
            </a:pPr>
            <a:r>
              <a:rPr lang="en-US" altLang="zh-CN" sz="2400" dirty="0">
                <a:latin typeface="微软雅黑 Light" panose="020B0502040204020203" pitchFamily="34" charset="-122"/>
                <a:ea typeface="微软雅黑 Light" panose="020B0502040204020203" pitchFamily="34" charset="-122"/>
                <a:cs typeface="+mn-ea"/>
                <a:sym typeface="+mn-lt"/>
              </a:rPr>
              <a:t>   </a:t>
            </a:r>
            <a:r>
              <a:rPr lang="zh-CN" altLang="en-US" sz="2000" dirty="0">
                <a:latin typeface="微软雅黑 Light" panose="020B0502040204020203" pitchFamily="34" charset="-122"/>
                <a:ea typeface="微软雅黑 Light" panose="020B0502040204020203" pitchFamily="34" charset="-122"/>
                <a:cs typeface="+mn-ea"/>
                <a:sym typeface="+mn-lt"/>
              </a:rPr>
              <a:t>包括一个主页以及</a:t>
            </a:r>
            <a:r>
              <a:rPr lang="en-US" altLang="zh-CN" sz="2000" dirty="0">
                <a:latin typeface="微软雅黑 Light" panose="020B0502040204020203" pitchFamily="34" charset="-122"/>
                <a:ea typeface="微软雅黑 Light" panose="020B0502040204020203" pitchFamily="34" charset="-122"/>
                <a:cs typeface="+mn-ea"/>
                <a:sym typeface="+mn-lt"/>
              </a:rPr>
              <a:t>4</a:t>
            </a:r>
            <a:r>
              <a:rPr lang="zh-CN" altLang="en-US" sz="2000" dirty="0">
                <a:latin typeface="微软雅黑 Light" panose="020B0502040204020203" pitchFamily="34" charset="-122"/>
                <a:ea typeface="微软雅黑 Light" panose="020B0502040204020203" pitchFamily="34" charset="-122"/>
                <a:cs typeface="+mn-ea"/>
                <a:sym typeface="+mn-lt"/>
              </a:rPr>
              <a:t>个子页（代表注册页面</a:t>
            </a:r>
            <a:r>
              <a:rPr lang="en-US" altLang="zh-CN" sz="2000" dirty="0">
                <a:latin typeface="微软雅黑 Light" panose="020B0502040204020203" pitchFamily="34" charset="-122"/>
                <a:ea typeface="微软雅黑 Light" panose="020B0502040204020203" pitchFamily="34" charset="-122"/>
                <a:cs typeface="+mn-ea"/>
                <a:sym typeface="+mn-lt"/>
              </a:rPr>
              <a:t>+</a:t>
            </a:r>
            <a:r>
              <a:rPr lang="zh-CN" altLang="en-US" sz="2000" dirty="0">
                <a:latin typeface="微软雅黑 Light" panose="020B0502040204020203" pitchFamily="34" charset="-122"/>
                <a:ea typeface="微软雅黑 Light" panose="020B0502040204020203" pitchFamily="34" charset="-122"/>
                <a:cs typeface="+mn-ea"/>
                <a:sym typeface="+mn-lt"/>
              </a:rPr>
              <a:t>志愿者报名页面</a:t>
            </a:r>
            <a:r>
              <a:rPr lang="en-US" altLang="zh-CN" sz="2000" dirty="0">
                <a:latin typeface="微软雅黑 Light" panose="020B0502040204020203" pitchFamily="34" charset="-122"/>
                <a:ea typeface="微软雅黑 Light" panose="020B0502040204020203" pitchFamily="34" charset="-122"/>
                <a:cs typeface="+mn-ea"/>
                <a:sym typeface="+mn-lt"/>
              </a:rPr>
              <a:t>+</a:t>
            </a:r>
            <a:r>
              <a:rPr lang="zh-CN" altLang="en-US" sz="2000" dirty="0">
                <a:latin typeface="微软雅黑 Light" panose="020B0502040204020203" pitchFamily="34" charset="-122"/>
                <a:ea typeface="微软雅黑 Light" panose="020B0502040204020203" pitchFamily="34" charset="-122"/>
                <a:cs typeface="+mn-ea"/>
                <a:sym typeface="+mn-lt"/>
              </a:rPr>
              <a:t>会场学术文件下载</a:t>
            </a:r>
            <a:r>
              <a:rPr lang="en-US" altLang="zh-CN" sz="2000" dirty="0">
                <a:latin typeface="微软雅黑 Light" panose="020B0502040204020203" pitchFamily="34" charset="-122"/>
                <a:ea typeface="微软雅黑 Light" panose="020B0502040204020203" pitchFamily="34" charset="-122"/>
                <a:cs typeface="+mn-ea"/>
                <a:sym typeface="+mn-lt"/>
              </a:rPr>
              <a:t>+</a:t>
            </a:r>
            <a:r>
              <a:rPr lang="zh-CN" altLang="en-US" sz="2000" dirty="0">
                <a:latin typeface="微软雅黑 Light" panose="020B0502040204020203" pitchFamily="34" charset="-122"/>
                <a:ea typeface="微软雅黑 Light" panose="020B0502040204020203" pitchFamily="34" charset="-122"/>
                <a:cs typeface="+mn-ea"/>
                <a:sym typeface="+mn-lt"/>
              </a:rPr>
              <a:t>会议通告文件下载）</a:t>
            </a:r>
            <a:endParaRPr lang="en-US" altLang="zh-CN" sz="2000" dirty="0">
              <a:latin typeface="微软雅黑 Light" panose="020B0502040204020203" pitchFamily="34" charset="-122"/>
              <a:ea typeface="微软雅黑 Light" panose="020B0502040204020203" pitchFamily="34" charset="-122"/>
              <a:cs typeface="+mn-ea"/>
              <a:sym typeface="+mn-lt"/>
            </a:endParaRPr>
          </a:p>
          <a:p>
            <a:pPr>
              <a:lnSpc>
                <a:spcPct val="200000"/>
              </a:lnSpc>
              <a:spcBef>
                <a:spcPts val="0"/>
              </a:spcBef>
            </a:pPr>
            <a:r>
              <a:rPr lang="zh-CN" altLang="en-US" sz="2400" dirty="0">
                <a:latin typeface="微软雅黑 Light" panose="020B0502040204020203" pitchFamily="34" charset="-122"/>
                <a:ea typeface="微软雅黑 Light" panose="020B0502040204020203" pitchFamily="34" charset="-122"/>
                <a:cs typeface="+mn-ea"/>
                <a:sym typeface="+mn-lt"/>
              </a:rPr>
              <a:t>项目成功准则更改</a:t>
            </a:r>
            <a:r>
              <a:rPr lang="en-US" altLang="zh-CN" sz="2400" dirty="0">
                <a:latin typeface="微软雅黑 Light" panose="020B0502040204020203" pitchFamily="34" charset="-122"/>
                <a:ea typeface="微软雅黑 Light" panose="020B0502040204020203" pitchFamily="34" charset="-122"/>
                <a:cs typeface="+mn-ea"/>
                <a:sym typeface="+mn-lt"/>
              </a:rPr>
              <a:t>——</a:t>
            </a:r>
            <a:r>
              <a:rPr lang="zh-CN" altLang="en-US" sz="2400" dirty="0">
                <a:latin typeface="微软雅黑 Light" panose="020B0502040204020203" pitchFamily="34" charset="-122"/>
                <a:ea typeface="微软雅黑 Light" panose="020B0502040204020203" pitchFamily="34" charset="-122"/>
                <a:cs typeface="+mn-ea"/>
                <a:sym typeface="+mn-lt"/>
              </a:rPr>
              <a:t>项目成功</a:t>
            </a:r>
            <a:endParaRPr lang="en-US" altLang="zh-CN" sz="2400" dirty="0">
              <a:latin typeface="微软雅黑 Light" panose="020B0502040204020203" pitchFamily="34" charset="-122"/>
              <a:ea typeface="微软雅黑 Light" panose="020B0502040204020203" pitchFamily="34" charset="-122"/>
              <a:cs typeface="+mn-ea"/>
              <a:sym typeface="+mn-lt"/>
            </a:endParaRPr>
          </a:p>
          <a:p>
            <a:pPr marL="0" indent="0">
              <a:lnSpc>
                <a:spcPct val="200000"/>
              </a:lnSpc>
              <a:spcBef>
                <a:spcPts val="0"/>
              </a:spcBef>
              <a:buNone/>
            </a:pPr>
            <a:r>
              <a:rPr lang="zh-CN" altLang="en-US" sz="2400" dirty="0">
                <a:latin typeface="微软雅黑 Light" panose="020B0502040204020203" pitchFamily="34" charset="-122"/>
                <a:ea typeface="微软雅黑 Light" panose="020B0502040204020203" pitchFamily="34" charset="-122"/>
                <a:cs typeface="+mn-ea"/>
                <a:sym typeface="+mn-lt"/>
              </a:rPr>
              <a:t>   </a:t>
            </a:r>
            <a:r>
              <a:rPr lang="zh-CN" altLang="en-US" sz="2000" dirty="0">
                <a:latin typeface="微软雅黑 Light" panose="020B0502040204020203" pitchFamily="34" charset="-122"/>
                <a:ea typeface="微软雅黑 Light" panose="020B0502040204020203" pitchFamily="34" charset="-122"/>
                <a:cs typeface="+mn-ea"/>
                <a:sym typeface="+mn-lt"/>
              </a:rPr>
              <a:t>考虑到本项目的实际情况，会议文件能下载即可，报名注册人数应当不会超过</a:t>
            </a:r>
            <a:r>
              <a:rPr lang="en-US" altLang="zh-CN" sz="2000" dirty="0">
                <a:latin typeface="微软雅黑 Light" panose="020B0502040204020203" pitchFamily="34" charset="-122"/>
                <a:ea typeface="微软雅黑 Light" panose="020B0502040204020203" pitchFamily="34" charset="-122"/>
                <a:cs typeface="+mn-ea"/>
                <a:sym typeface="+mn-lt"/>
              </a:rPr>
              <a:t>1000</a:t>
            </a:r>
            <a:r>
              <a:rPr lang="zh-CN" altLang="en-US" sz="2000" dirty="0">
                <a:latin typeface="微软雅黑 Light" panose="020B0502040204020203" pitchFamily="34" charset="-122"/>
                <a:ea typeface="微软雅黑 Light" panose="020B0502040204020203" pitchFamily="34" charset="-122"/>
                <a:cs typeface="+mn-ea"/>
                <a:sym typeface="+mn-lt"/>
              </a:rPr>
              <a:t>，网站支持处理用户报名信息</a:t>
            </a:r>
          </a:p>
        </p:txBody>
      </p:sp>
      <p:sp>
        <p:nvSpPr>
          <p:cNvPr id="4" name="标题 1">
            <a:extLst>
              <a:ext uri="{FF2B5EF4-FFF2-40B4-BE49-F238E27FC236}">
                <a16:creationId xmlns:a16="http://schemas.microsoft.com/office/drawing/2014/main" id="{4E415BE7-D346-4B73-A48E-90FFB89FC15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zh-CN" altLang="en-US" b="1" dirty="0">
                <a:latin typeface="微软雅黑" panose="020B0503020204020204" pitchFamily="34" charset="-122"/>
                <a:ea typeface="微软雅黑" panose="020B0503020204020204" pitchFamily="34" charset="-122"/>
                <a:cs typeface="+mn-ea"/>
                <a:sym typeface="+mn-lt"/>
              </a:rPr>
              <a:t>项目范围管理</a:t>
            </a:r>
          </a:p>
        </p:txBody>
      </p:sp>
    </p:spTree>
    <p:extLst>
      <p:ext uri="{BB962C8B-B14F-4D97-AF65-F5344CB8AC3E}">
        <p14:creationId xmlns:p14="http://schemas.microsoft.com/office/powerpoint/2010/main" val="2718309116"/>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851DAD0-9E5F-4012-9583-2DCBF3CC185B}"/>
              </a:ext>
            </a:extLst>
          </p:cNvPr>
          <p:cNvSpPr>
            <a:spLocks noGrp="1"/>
          </p:cNvSpPr>
          <p:nvPr>
            <p:ph idx="1"/>
          </p:nvPr>
        </p:nvSpPr>
        <p:spPr>
          <a:xfrm>
            <a:off x="838200" y="1561751"/>
            <a:ext cx="10929730" cy="5061471"/>
          </a:xfrm>
        </p:spPr>
        <p:txBody>
          <a:bodyPr>
            <a:normAutofit/>
          </a:bodyPr>
          <a:lstStyle/>
          <a:p>
            <a:pPr marL="0" indent="0">
              <a:lnSpc>
                <a:spcPct val="150000"/>
              </a:lnSpc>
              <a:spcBef>
                <a:spcPts val="0"/>
              </a:spcBef>
              <a:buNone/>
            </a:pPr>
            <a:r>
              <a:rPr lang="zh-CN" altLang="en-US" b="1" dirty="0">
                <a:cs typeface="+mn-ea"/>
                <a:sym typeface="+mn-lt"/>
              </a:rPr>
              <a:t>项目概要设计说明</a:t>
            </a:r>
            <a:endParaRPr lang="en-US" altLang="zh-CN" dirty="0">
              <a:cs typeface="+mn-ea"/>
              <a:sym typeface="+mn-lt"/>
            </a:endParaRPr>
          </a:p>
          <a:p>
            <a:pPr>
              <a:lnSpc>
                <a:spcPct val="150000"/>
              </a:lnSpc>
              <a:spcBef>
                <a:spcPts val="0"/>
              </a:spcBef>
            </a:pPr>
            <a:r>
              <a:rPr lang="zh-CN" altLang="en-US" sz="2400" dirty="0">
                <a:latin typeface="微软雅黑 Light" panose="020B0502040204020203" pitchFamily="34" charset="-122"/>
                <a:ea typeface="微软雅黑 Light" panose="020B0502040204020203" pitchFamily="34" charset="-122"/>
                <a:cs typeface="+mn-ea"/>
                <a:sym typeface="+mn-lt"/>
              </a:rPr>
              <a:t>项目概述</a:t>
            </a:r>
            <a:endParaRPr lang="en-US" altLang="zh-CN" sz="2400" dirty="0">
              <a:latin typeface="微软雅黑 Light" panose="020B0502040204020203" pitchFamily="34" charset="-122"/>
              <a:ea typeface="微软雅黑 Light" panose="020B0502040204020203" pitchFamily="34" charset="-122"/>
              <a:cs typeface="+mn-ea"/>
              <a:sym typeface="+mn-lt"/>
            </a:endParaRPr>
          </a:p>
          <a:p>
            <a:pPr marL="0" indent="0">
              <a:lnSpc>
                <a:spcPct val="150000"/>
              </a:lnSpc>
              <a:spcBef>
                <a:spcPts val="0"/>
              </a:spcBef>
              <a:buNone/>
            </a:pPr>
            <a:r>
              <a:rPr lang="en-US" altLang="zh-CN" sz="2400" dirty="0">
                <a:latin typeface="微软雅黑 Light" panose="020B0502040204020203" pitchFamily="34" charset="-122"/>
                <a:ea typeface="微软雅黑 Light" panose="020B0502040204020203" pitchFamily="34" charset="-122"/>
                <a:cs typeface="+mn-ea"/>
                <a:sym typeface="+mn-lt"/>
              </a:rPr>
              <a:t>  </a:t>
            </a:r>
            <a:r>
              <a:rPr lang="zh-CN" altLang="en-US" sz="2000" dirty="0">
                <a:latin typeface="微软雅黑 Light" panose="020B0502040204020203" pitchFamily="34" charset="-122"/>
                <a:ea typeface="微软雅黑 Light" panose="020B0502040204020203" pitchFamily="34" charset="-122"/>
                <a:cs typeface="+mn-ea"/>
                <a:sym typeface="+mn-lt"/>
              </a:rPr>
              <a:t>本项目旨在为大会提供易用的报名平台，为与会代表提供报名和获取大会相关信息等服务</a:t>
            </a:r>
            <a:endParaRPr lang="en-US" altLang="zh-CN" sz="2000" dirty="0">
              <a:latin typeface="微软雅黑 Light" panose="020B0502040204020203" pitchFamily="34" charset="-122"/>
              <a:ea typeface="微软雅黑 Light" panose="020B0502040204020203" pitchFamily="34" charset="-122"/>
              <a:cs typeface="+mn-ea"/>
              <a:sym typeface="+mn-lt"/>
            </a:endParaRPr>
          </a:p>
          <a:p>
            <a:pPr>
              <a:lnSpc>
                <a:spcPct val="150000"/>
              </a:lnSpc>
              <a:spcBef>
                <a:spcPts val="0"/>
              </a:spcBef>
            </a:pPr>
            <a:r>
              <a:rPr lang="zh-CN" altLang="en-US" sz="2400" dirty="0">
                <a:latin typeface="微软雅黑 Light" panose="020B0502040204020203" pitchFamily="34" charset="-122"/>
                <a:ea typeface="微软雅黑 Light" panose="020B0502040204020203" pitchFamily="34" charset="-122"/>
                <a:cs typeface="+mn-ea"/>
                <a:sym typeface="+mn-lt"/>
              </a:rPr>
              <a:t>总体设计</a:t>
            </a:r>
            <a:endParaRPr lang="en-US" altLang="zh-CN" sz="2400" dirty="0">
              <a:latin typeface="微软雅黑 Light" panose="020B0502040204020203" pitchFamily="34" charset="-122"/>
              <a:ea typeface="微软雅黑 Light" panose="020B0502040204020203" pitchFamily="34" charset="-122"/>
              <a:cs typeface="+mn-ea"/>
              <a:sym typeface="+mn-lt"/>
            </a:endParaRPr>
          </a:p>
          <a:p>
            <a:pPr marL="0" indent="0">
              <a:lnSpc>
                <a:spcPct val="150000"/>
              </a:lnSpc>
              <a:spcBef>
                <a:spcPts val="0"/>
              </a:spcBef>
              <a:buNone/>
            </a:pPr>
            <a:r>
              <a:rPr lang="en-US" altLang="zh-CN" sz="2400" dirty="0">
                <a:latin typeface="微软雅黑 Light" panose="020B0502040204020203" pitchFamily="34" charset="-122"/>
                <a:ea typeface="微软雅黑 Light" panose="020B0502040204020203" pitchFamily="34" charset="-122"/>
                <a:cs typeface="+mn-ea"/>
                <a:sym typeface="+mn-lt"/>
              </a:rPr>
              <a:t>  </a:t>
            </a:r>
            <a:r>
              <a:rPr lang="zh-CN" altLang="en-US" sz="2000" dirty="0">
                <a:latin typeface="微软雅黑 Light" panose="020B0502040204020203" pitchFamily="34" charset="-122"/>
                <a:ea typeface="微软雅黑 Light" panose="020B0502040204020203" pitchFamily="34" charset="-122"/>
                <a:cs typeface="+mn-ea"/>
                <a:sym typeface="+mn-lt"/>
              </a:rPr>
              <a:t>前端信息展示</a:t>
            </a:r>
            <a:r>
              <a:rPr lang="en-US" altLang="zh-CN" sz="2000" dirty="0">
                <a:latin typeface="微软雅黑 Light" panose="020B0502040204020203" pitchFamily="34" charset="-122"/>
                <a:ea typeface="微软雅黑 Light" panose="020B0502040204020203" pitchFamily="34" charset="-122"/>
                <a:cs typeface="+mn-ea"/>
                <a:sym typeface="+mn-lt"/>
              </a:rPr>
              <a:t>+</a:t>
            </a:r>
            <a:r>
              <a:rPr lang="zh-CN" altLang="en-US" sz="2000" dirty="0">
                <a:latin typeface="微软雅黑 Light" panose="020B0502040204020203" pitchFamily="34" charset="-122"/>
                <a:ea typeface="微软雅黑 Light" panose="020B0502040204020203" pitchFamily="34" charset="-122"/>
                <a:cs typeface="+mn-ea"/>
                <a:sym typeface="+mn-lt"/>
              </a:rPr>
              <a:t>文件下载</a:t>
            </a:r>
            <a:r>
              <a:rPr lang="en-US" altLang="zh-CN" sz="2000" dirty="0">
                <a:latin typeface="微软雅黑 Light" panose="020B0502040204020203" pitchFamily="34" charset="-122"/>
                <a:ea typeface="微软雅黑 Light" panose="020B0502040204020203" pitchFamily="34" charset="-122"/>
                <a:cs typeface="+mn-ea"/>
                <a:sym typeface="+mn-lt"/>
              </a:rPr>
              <a:t>+</a:t>
            </a:r>
            <a:r>
              <a:rPr lang="zh-CN" altLang="en-US" sz="2000" dirty="0">
                <a:latin typeface="微软雅黑 Light" panose="020B0502040204020203" pitchFamily="34" charset="-122"/>
                <a:ea typeface="微软雅黑 Light" panose="020B0502040204020203" pitchFamily="34" charset="-122"/>
                <a:cs typeface="+mn-ea"/>
                <a:sym typeface="+mn-lt"/>
              </a:rPr>
              <a:t>报名功能</a:t>
            </a:r>
            <a:endParaRPr lang="en-US" altLang="zh-CN" sz="2000" dirty="0">
              <a:latin typeface="微软雅黑 Light" panose="020B0502040204020203" pitchFamily="34" charset="-122"/>
              <a:ea typeface="微软雅黑 Light" panose="020B0502040204020203" pitchFamily="34" charset="-122"/>
              <a:cs typeface="+mn-ea"/>
              <a:sym typeface="+mn-lt"/>
            </a:endParaRPr>
          </a:p>
          <a:p>
            <a:pPr marL="0" indent="0">
              <a:lnSpc>
                <a:spcPct val="150000"/>
              </a:lnSpc>
              <a:spcBef>
                <a:spcPts val="0"/>
              </a:spcBef>
              <a:buNone/>
            </a:pPr>
            <a:r>
              <a:rPr lang="en-US" altLang="zh-CN" sz="2000" dirty="0">
                <a:latin typeface="微软雅黑 Light" panose="020B0502040204020203" pitchFamily="34" charset="-122"/>
                <a:ea typeface="微软雅黑 Light" panose="020B0502040204020203" pitchFamily="34" charset="-122"/>
                <a:cs typeface="+mn-ea"/>
                <a:sym typeface="+mn-lt"/>
              </a:rPr>
              <a:t>  </a:t>
            </a:r>
            <a:r>
              <a:rPr lang="zh-CN" altLang="en-US" sz="2000" dirty="0">
                <a:latin typeface="微软雅黑 Light" panose="020B0502040204020203" pitchFamily="34" charset="-122"/>
                <a:ea typeface="微软雅黑 Light" panose="020B0502040204020203" pitchFamily="34" charset="-122"/>
                <a:cs typeface="+mn-ea"/>
                <a:sym typeface="+mn-lt"/>
              </a:rPr>
              <a:t>后端采用</a:t>
            </a:r>
            <a:r>
              <a:rPr lang="en-US" altLang="zh-CN" sz="2000" dirty="0">
                <a:ea typeface="微软雅黑 Light" panose="020B0502040204020203" pitchFamily="34" charset="-122"/>
                <a:cs typeface="+mn-ea"/>
                <a:sym typeface="+mn-lt"/>
              </a:rPr>
              <a:t>python3</a:t>
            </a:r>
            <a:r>
              <a:rPr lang="zh-CN" altLang="en-US" sz="2000" dirty="0">
                <a:latin typeface="微软雅黑 Light" panose="020B0502040204020203" pitchFamily="34" charset="-122"/>
                <a:ea typeface="微软雅黑 Light" panose="020B0502040204020203" pitchFamily="34" charset="-122"/>
                <a:cs typeface="+mn-ea"/>
                <a:sym typeface="+mn-lt"/>
              </a:rPr>
              <a:t>连接前端发送的数据，利用</a:t>
            </a:r>
            <a:r>
              <a:rPr lang="en-US" altLang="zh-CN" sz="2000" dirty="0">
                <a:ea typeface="微软雅黑 Light" panose="020B0502040204020203" pitchFamily="34" charset="-122"/>
                <a:cs typeface="+mn-ea"/>
                <a:sym typeface="+mn-lt"/>
              </a:rPr>
              <a:t>json</a:t>
            </a:r>
            <a:r>
              <a:rPr lang="zh-CN" altLang="en-US" sz="2000" dirty="0">
                <a:latin typeface="微软雅黑 Light" panose="020B0502040204020203" pitchFamily="34" charset="-122"/>
                <a:ea typeface="微软雅黑 Light" panose="020B0502040204020203" pitchFamily="34" charset="-122"/>
                <a:cs typeface="+mn-ea"/>
                <a:sym typeface="+mn-lt"/>
              </a:rPr>
              <a:t>格式文件传递数据，并将数据处理写入 </a:t>
            </a:r>
            <a:r>
              <a:rPr lang="en-US" altLang="zh-CN" sz="2000" dirty="0">
                <a:ea typeface="微软雅黑 Light" panose="020B0502040204020203" pitchFamily="34" charset="-122"/>
                <a:cs typeface="+mn-ea"/>
                <a:sym typeface="+mn-lt"/>
              </a:rPr>
              <a:t>Excel</a:t>
            </a:r>
          </a:p>
          <a:p>
            <a:pPr>
              <a:lnSpc>
                <a:spcPct val="150000"/>
              </a:lnSpc>
              <a:spcBef>
                <a:spcPts val="0"/>
              </a:spcBef>
            </a:pPr>
            <a:r>
              <a:rPr lang="zh-CN" altLang="en-US" sz="2400" dirty="0">
                <a:latin typeface="微软雅黑 Light" panose="020B0502040204020203" pitchFamily="34" charset="-122"/>
                <a:ea typeface="微软雅黑 Light" panose="020B0502040204020203" pitchFamily="34" charset="-122"/>
                <a:cs typeface="+mn-ea"/>
                <a:sym typeface="+mn-lt"/>
              </a:rPr>
              <a:t>接口设计</a:t>
            </a:r>
            <a:endParaRPr lang="en-US" altLang="zh-CN" sz="2400" dirty="0">
              <a:latin typeface="微软雅黑 Light" panose="020B0502040204020203" pitchFamily="34" charset="-122"/>
              <a:ea typeface="微软雅黑 Light" panose="020B0502040204020203" pitchFamily="34" charset="-122"/>
              <a:cs typeface="+mn-ea"/>
              <a:sym typeface="+mn-lt"/>
            </a:endParaRPr>
          </a:p>
          <a:p>
            <a:pPr marL="0" indent="0">
              <a:lnSpc>
                <a:spcPct val="150000"/>
              </a:lnSpc>
              <a:spcBef>
                <a:spcPts val="0"/>
              </a:spcBef>
              <a:buNone/>
            </a:pPr>
            <a:r>
              <a:rPr lang="en-US" altLang="zh-CN" sz="2400" dirty="0">
                <a:latin typeface="微软雅黑 Light" panose="020B0502040204020203" pitchFamily="34" charset="-122"/>
                <a:ea typeface="微软雅黑 Light" panose="020B0502040204020203" pitchFamily="34" charset="-122"/>
                <a:cs typeface="+mn-ea"/>
                <a:sym typeface="+mn-lt"/>
              </a:rPr>
              <a:t>  </a:t>
            </a:r>
            <a:r>
              <a:rPr lang="zh-CN" altLang="en-US" sz="2000" dirty="0">
                <a:latin typeface="微软雅黑 Light" panose="020B0502040204020203" pitchFamily="34" charset="-122"/>
                <a:ea typeface="微软雅黑 Light" panose="020B0502040204020203" pitchFamily="34" charset="-122"/>
                <a:cs typeface="+mn-ea"/>
                <a:sym typeface="+mn-lt"/>
              </a:rPr>
              <a:t>代表报名接口、志愿者报名接口</a:t>
            </a:r>
            <a:endParaRPr lang="en-US" altLang="zh-CN" sz="2000" dirty="0">
              <a:latin typeface="微软雅黑 Light" panose="020B0502040204020203" pitchFamily="34" charset="-122"/>
              <a:ea typeface="微软雅黑 Light" panose="020B0502040204020203" pitchFamily="34" charset="-122"/>
              <a:cs typeface="+mn-ea"/>
              <a:sym typeface="+mn-lt"/>
            </a:endParaRPr>
          </a:p>
        </p:txBody>
      </p:sp>
      <p:sp>
        <p:nvSpPr>
          <p:cNvPr id="4" name="标题 1">
            <a:extLst>
              <a:ext uri="{FF2B5EF4-FFF2-40B4-BE49-F238E27FC236}">
                <a16:creationId xmlns:a16="http://schemas.microsoft.com/office/drawing/2014/main" id="{CC022520-DBAF-4655-A6DA-5522EC61492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zh-CN" altLang="en-US" b="1" dirty="0">
                <a:latin typeface="微软雅黑" panose="020B0503020204020204" pitchFamily="34" charset="-122"/>
                <a:ea typeface="微软雅黑" panose="020B0503020204020204" pitchFamily="34" charset="-122"/>
                <a:cs typeface="+mn-ea"/>
                <a:sym typeface="+mn-lt"/>
              </a:rPr>
              <a:t>项目范围管理</a:t>
            </a:r>
          </a:p>
        </p:txBody>
      </p:sp>
    </p:spTree>
    <p:extLst>
      <p:ext uri="{BB962C8B-B14F-4D97-AF65-F5344CB8AC3E}">
        <p14:creationId xmlns:p14="http://schemas.microsoft.com/office/powerpoint/2010/main" val="1880310937"/>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851DAD0-9E5F-4012-9583-2DCBF3CC185B}"/>
              </a:ext>
            </a:extLst>
          </p:cNvPr>
          <p:cNvSpPr>
            <a:spLocks noGrp="1"/>
          </p:cNvSpPr>
          <p:nvPr>
            <p:ph idx="1"/>
          </p:nvPr>
        </p:nvSpPr>
        <p:spPr>
          <a:xfrm>
            <a:off x="838200" y="1495848"/>
            <a:ext cx="10929730" cy="6334216"/>
          </a:xfrm>
        </p:spPr>
        <p:txBody>
          <a:bodyPr>
            <a:normAutofit/>
          </a:bodyPr>
          <a:lstStyle/>
          <a:p>
            <a:pPr marL="0" indent="0">
              <a:lnSpc>
                <a:spcPct val="170000"/>
              </a:lnSpc>
              <a:spcBef>
                <a:spcPts val="0"/>
              </a:spcBef>
              <a:buNone/>
            </a:pPr>
            <a:r>
              <a:rPr lang="zh-CN" altLang="en-US" b="1" dirty="0">
                <a:latin typeface="微软雅黑" panose="020B0503020204020204" pitchFamily="34" charset="-122"/>
                <a:ea typeface="微软雅黑" panose="020B0503020204020204" pitchFamily="34" charset="-122"/>
                <a:cs typeface="+mn-ea"/>
                <a:sym typeface="+mn-lt"/>
              </a:rPr>
              <a:t>项目概要设计说明</a:t>
            </a:r>
            <a:endParaRPr lang="en-US" altLang="zh-CN" dirty="0">
              <a:latin typeface="微软雅黑" panose="020B0503020204020204" pitchFamily="34" charset="-122"/>
              <a:ea typeface="微软雅黑" panose="020B0503020204020204" pitchFamily="34" charset="-122"/>
              <a:cs typeface="+mn-ea"/>
              <a:sym typeface="+mn-lt"/>
            </a:endParaRPr>
          </a:p>
          <a:p>
            <a:pPr>
              <a:lnSpc>
                <a:spcPct val="170000"/>
              </a:lnSpc>
              <a:spcBef>
                <a:spcPts val="0"/>
              </a:spcBef>
            </a:pPr>
            <a:r>
              <a:rPr lang="zh-CN" altLang="en-US" sz="2400" dirty="0">
                <a:ea typeface="微软雅黑 Light" panose="020B0502040204020203" pitchFamily="34" charset="-122"/>
                <a:cs typeface="+mn-ea"/>
                <a:sym typeface="+mn-lt"/>
              </a:rPr>
              <a:t>运行设计</a:t>
            </a:r>
            <a:endParaRPr lang="en-US" altLang="zh-CN" sz="2400" dirty="0">
              <a:ea typeface="微软雅黑 Light" panose="020B0502040204020203" pitchFamily="34" charset="-122"/>
              <a:cs typeface="+mn-ea"/>
              <a:sym typeface="+mn-lt"/>
            </a:endParaRPr>
          </a:p>
          <a:p>
            <a:pPr marL="0" indent="0">
              <a:lnSpc>
                <a:spcPct val="170000"/>
              </a:lnSpc>
              <a:spcBef>
                <a:spcPts val="0"/>
              </a:spcBef>
              <a:buNone/>
            </a:pPr>
            <a:r>
              <a:rPr lang="en-US" altLang="zh-CN" sz="2400" dirty="0">
                <a:ea typeface="微软雅黑 Light" panose="020B0502040204020203" pitchFamily="34" charset="-122"/>
                <a:cs typeface="+mn-ea"/>
                <a:sym typeface="+mn-lt"/>
              </a:rPr>
              <a:t>  </a:t>
            </a:r>
            <a:r>
              <a:rPr lang="zh-CN" altLang="en-US" sz="2000" dirty="0">
                <a:ea typeface="微软雅黑 Light" panose="020B0502040204020203" pitchFamily="34" charset="-122"/>
                <a:cs typeface="+mn-ea"/>
                <a:sym typeface="+mn-lt"/>
              </a:rPr>
              <a:t>前端利用</a:t>
            </a:r>
            <a:r>
              <a:rPr lang="en-US" altLang="zh-CN" sz="2000" dirty="0">
                <a:ea typeface="微软雅黑 Light" panose="020B0502040204020203" pitchFamily="34" charset="-122"/>
                <a:cs typeface="+mn-ea"/>
                <a:sym typeface="+mn-lt"/>
              </a:rPr>
              <a:t>HTML</a:t>
            </a:r>
            <a:r>
              <a:rPr lang="zh-CN" altLang="en-US" sz="2000" dirty="0">
                <a:ea typeface="微软雅黑 Light" panose="020B0502040204020203" pitchFamily="34" charset="-122"/>
                <a:cs typeface="+mn-ea"/>
                <a:sym typeface="+mn-lt"/>
              </a:rPr>
              <a:t>、</a:t>
            </a:r>
            <a:r>
              <a:rPr lang="en-US" altLang="zh-CN" sz="2000" dirty="0">
                <a:ea typeface="微软雅黑 Light" panose="020B0502040204020203" pitchFamily="34" charset="-122"/>
                <a:cs typeface="+mn-ea"/>
                <a:sym typeface="+mn-lt"/>
              </a:rPr>
              <a:t>CSS</a:t>
            </a:r>
            <a:r>
              <a:rPr lang="zh-CN" altLang="en-US" sz="2000" dirty="0">
                <a:ea typeface="微软雅黑 Light" panose="020B0502040204020203" pitchFamily="34" charset="-122"/>
                <a:cs typeface="+mn-ea"/>
                <a:sym typeface="+mn-lt"/>
              </a:rPr>
              <a:t>、</a:t>
            </a:r>
            <a:r>
              <a:rPr lang="en-US" altLang="zh-CN" sz="2000" dirty="0">
                <a:ea typeface="微软雅黑 Light" panose="020B0502040204020203" pitchFamily="34" charset="-122"/>
                <a:cs typeface="+mn-ea"/>
                <a:sym typeface="+mn-lt"/>
              </a:rPr>
              <a:t>JS</a:t>
            </a:r>
            <a:r>
              <a:rPr lang="zh-CN" altLang="en-US" sz="2000" dirty="0">
                <a:ea typeface="微软雅黑 Light" panose="020B0502040204020203" pitchFamily="34" charset="-122"/>
                <a:cs typeface="+mn-ea"/>
                <a:sym typeface="+mn-lt"/>
              </a:rPr>
              <a:t>框架搭建网页，在服务器上利用</a:t>
            </a:r>
            <a:r>
              <a:rPr lang="en-US" altLang="zh-CN" sz="2000" dirty="0">
                <a:ea typeface="微软雅黑 Light" panose="020B0502040204020203" pitchFamily="34" charset="-122"/>
                <a:cs typeface="+mn-ea"/>
                <a:sym typeface="+mn-lt"/>
              </a:rPr>
              <a:t>APACHE2</a:t>
            </a:r>
            <a:r>
              <a:rPr lang="zh-CN" altLang="en-US" sz="2000" dirty="0">
                <a:ea typeface="微软雅黑 Light" panose="020B0502040204020203" pitchFamily="34" charset="-122"/>
                <a:cs typeface="+mn-ea"/>
                <a:sym typeface="+mn-lt"/>
              </a:rPr>
              <a:t>解析网页，前端填写的表单利用</a:t>
            </a:r>
            <a:r>
              <a:rPr lang="en-US" altLang="zh-CN" sz="2000" dirty="0">
                <a:ea typeface="微软雅黑 Light" panose="020B0502040204020203" pitchFamily="34" charset="-122"/>
                <a:cs typeface="+mn-ea"/>
                <a:sym typeface="+mn-lt"/>
              </a:rPr>
              <a:t>python3</a:t>
            </a:r>
            <a:r>
              <a:rPr lang="zh-CN" altLang="en-US" sz="2000" dirty="0">
                <a:ea typeface="微软雅黑 Light" panose="020B0502040204020203" pitchFamily="34" charset="-122"/>
                <a:cs typeface="+mn-ea"/>
                <a:sym typeface="+mn-lt"/>
              </a:rPr>
              <a:t>接收数据，预计从</a:t>
            </a:r>
            <a:r>
              <a:rPr lang="en-US" altLang="zh-CN" sz="2000" dirty="0">
                <a:ea typeface="微软雅黑 Light" panose="020B0502040204020203" pitchFamily="34" charset="-122"/>
                <a:cs typeface="+mn-ea"/>
                <a:sym typeface="+mn-lt"/>
              </a:rPr>
              <a:t>2020/1/1</a:t>
            </a:r>
            <a:r>
              <a:rPr lang="zh-CN" altLang="en-US" sz="2000" dirty="0">
                <a:ea typeface="微软雅黑 Light" panose="020B0502040204020203" pitchFamily="34" charset="-122"/>
                <a:cs typeface="+mn-ea"/>
                <a:sym typeface="+mn-lt"/>
              </a:rPr>
              <a:t>运行到</a:t>
            </a:r>
            <a:r>
              <a:rPr lang="en-US" altLang="zh-CN" sz="2000" dirty="0">
                <a:ea typeface="微软雅黑 Light" panose="020B0502040204020203" pitchFamily="34" charset="-122"/>
                <a:cs typeface="+mn-ea"/>
                <a:sym typeface="+mn-lt"/>
              </a:rPr>
              <a:t>2021/1/1</a:t>
            </a:r>
          </a:p>
          <a:p>
            <a:pPr marL="0" indent="0">
              <a:lnSpc>
                <a:spcPct val="170000"/>
              </a:lnSpc>
              <a:spcBef>
                <a:spcPts val="0"/>
              </a:spcBef>
              <a:buNone/>
            </a:pPr>
            <a:endParaRPr lang="en-US" altLang="zh-CN" sz="2000" dirty="0">
              <a:ea typeface="微软雅黑 Light" panose="020B0502040204020203" pitchFamily="34" charset="-122"/>
              <a:cs typeface="+mn-ea"/>
              <a:sym typeface="+mn-lt"/>
            </a:endParaRPr>
          </a:p>
          <a:p>
            <a:pPr>
              <a:lnSpc>
                <a:spcPct val="170000"/>
              </a:lnSpc>
              <a:spcBef>
                <a:spcPts val="0"/>
              </a:spcBef>
            </a:pPr>
            <a:r>
              <a:rPr lang="zh-CN" altLang="en-US" sz="2400" dirty="0">
                <a:ea typeface="微软雅黑 Light" panose="020B0502040204020203" pitchFamily="34" charset="-122"/>
                <a:cs typeface="+mn-ea"/>
                <a:sym typeface="+mn-lt"/>
              </a:rPr>
              <a:t>维护设计</a:t>
            </a:r>
            <a:endParaRPr lang="en-US" altLang="zh-CN" sz="2400" dirty="0">
              <a:ea typeface="微软雅黑 Light" panose="020B0502040204020203" pitchFamily="34" charset="-122"/>
              <a:cs typeface="+mn-ea"/>
              <a:sym typeface="+mn-lt"/>
            </a:endParaRPr>
          </a:p>
          <a:p>
            <a:pPr marL="0" indent="0">
              <a:lnSpc>
                <a:spcPct val="170000"/>
              </a:lnSpc>
              <a:spcBef>
                <a:spcPts val="0"/>
              </a:spcBef>
              <a:buNone/>
            </a:pPr>
            <a:r>
              <a:rPr lang="en-US" altLang="zh-CN" sz="2000" dirty="0">
                <a:ea typeface="微软雅黑 Light" panose="020B0502040204020203" pitchFamily="34" charset="-122"/>
                <a:cs typeface="+mn-ea"/>
                <a:sym typeface="+mn-lt"/>
              </a:rPr>
              <a:t>   </a:t>
            </a:r>
            <a:r>
              <a:rPr lang="zh-CN" altLang="zh-CN" sz="2000" dirty="0">
                <a:ea typeface="微软雅黑 Light" panose="020B0502040204020203" pitchFamily="34" charset="-122"/>
                <a:cs typeface="+mn-ea"/>
                <a:sym typeface="+mn-lt"/>
              </a:rPr>
              <a:t>本项目后期维护上主要体现在根据会议信息的发布更新网站会议信息，以及更新网站代表报名和志愿者报名信息</a:t>
            </a:r>
            <a:endParaRPr lang="zh-CN" altLang="en-US" sz="2000" dirty="0">
              <a:ea typeface="微软雅黑 Light" panose="020B0502040204020203" pitchFamily="34" charset="-122"/>
              <a:cs typeface="+mn-ea"/>
              <a:sym typeface="+mn-lt"/>
            </a:endParaRPr>
          </a:p>
        </p:txBody>
      </p:sp>
      <p:sp>
        <p:nvSpPr>
          <p:cNvPr id="4" name="标题 1">
            <a:extLst>
              <a:ext uri="{FF2B5EF4-FFF2-40B4-BE49-F238E27FC236}">
                <a16:creationId xmlns:a16="http://schemas.microsoft.com/office/drawing/2014/main" id="{CC022520-DBAF-4655-A6DA-5522EC61492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zh-CN" altLang="en-US" b="1" dirty="0">
                <a:latin typeface="微软雅黑" panose="020B0503020204020204" pitchFamily="34" charset="-122"/>
                <a:ea typeface="微软雅黑" panose="020B0503020204020204" pitchFamily="34" charset="-122"/>
                <a:cs typeface="+mn-ea"/>
                <a:sym typeface="+mn-lt"/>
              </a:rPr>
              <a:t>项目范围管理</a:t>
            </a:r>
          </a:p>
        </p:txBody>
      </p:sp>
    </p:spTree>
    <p:extLst>
      <p:ext uri="{BB962C8B-B14F-4D97-AF65-F5344CB8AC3E}">
        <p14:creationId xmlns:p14="http://schemas.microsoft.com/office/powerpoint/2010/main" val="379287366"/>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55B990C-B58C-4DDF-96AA-ED6B7E847D62}"/>
              </a:ext>
            </a:extLst>
          </p:cNvPr>
          <p:cNvSpPr>
            <a:spLocks noGrp="1"/>
          </p:cNvSpPr>
          <p:nvPr>
            <p:ph idx="1"/>
          </p:nvPr>
        </p:nvSpPr>
        <p:spPr>
          <a:xfrm>
            <a:off x="838200" y="2447109"/>
            <a:ext cx="10515599" cy="1963781"/>
          </a:xfrm>
        </p:spPr>
        <p:txBody>
          <a:bodyPr>
            <a:noAutofit/>
          </a:bodyPr>
          <a:lstStyle/>
          <a:p>
            <a:pPr marL="0" indent="0" algn="ctr">
              <a:lnSpc>
                <a:spcPct val="150000"/>
              </a:lnSpc>
              <a:buNone/>
            </a:pPr>
            <a:r>
              <a:rPr lang="zh-CN" altLang="en-US" sz="6600" dirty="0">
                <a:solidFill>
                  <a:schemeClr val="bg1"/>
                </a:solidFill>
                <a:latin typeface="百度综艺简体" panose="02010601030101010101" pitchFamily="2" charset="-122"/>
                <a:ea typeface="百度综艺简体" panose="02010601030101010101" pitchFamily="2" charset="-122"/>
              </a:rPr>
              <a:t>项目成本</a:t>
            </a:r>
            <a:endParaRPr lang="en-US" altLang="zh-CN" sz="6600" dirty="0">
              <a:solidFill>
                <a:schemeClr val="bg1"/>
              </a:solidFill>
              <a:latin typeface="百度综艺简体" panose="02010601030101010101" pitchFamily="2" charset="-122"/>
              <a:ea typeface="百度综艺简体" panose="02010601030101010101" pitchFamily="2" charset="-122"/>
            </a:endParaRPr>
          </a:p>
        </p:txBody>
      </p:sp>
      <p:sp>
        <p:nvSpPr>
          <p:cNvPr id="5" name="标题 4">
            <a:extLst>
              <a:ext uri="{FF2B5EF4-FFF2-40B4-BE49-F238E27FC236}">
                <a16:creationId xmlns:a16="http://schemas.microsoft.com/office/drawing/2014/main" id="{531D6BDC-4C27-4A47-BE4A-48C8CADFE618}"/>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083229141"/>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A4B3C6-725B-44F4-984E-E5C69396E61B}"/>
              </a:ext>
            </a:extLst>
          </p:cNvPr>
          <p:cNvSpPr>
            <a:spLocks noGrp="1"/>
          </p:cNvSpPr>
          <p:nvPr>
            <p:ph type="title"/>
          </p:nvPr>
        </p:nvSpPr>
        <p:spPr/>
        <p:txBody>
          <a:bodyPr/>
          <a:lstStyle/>
          <a:p>
            <a:pPr>
              <a:lnSpc>
                <a:spcPct val="120000"/>
              </a:lnSpc>
            </a:pPr>
            <a:r>
              <a:rPr lang="zh-CN" altLang="en-US" b="1" dirty="0">
                <a:latin typeface="微软雅黑" panose="020B0503020204020204" pitchFamily="34" charset="-122"/>
                <a:ea typeface="微软雅黑" panose="020B0503020204020204" pitchFamily="34" charset="-122"/>
                <a:cs typeface="+mn-ea"/>
                <a:sym typeface="+mn-lt"/>
              </a:rPr>
              <a:t>项目成本管理</a:t>
            </a:r>
          </a:p>
        </p:txBody>
      </p:sp>
      <p:sp>
        <p:nvSpPr>
          <p:cNvPr id="3" name="内容占位符 2">
            <a:extLst>
              <a:ext uri="{FF2B5EF4-FFF2-40B4-BE49-F238E27FC236}">
                <a16:creationId xmlns:a16="http://schemas.microsoft.com/office/drawing/2014/main" id="{B6FAFBDC-1327-4D99-8D18-8CFA9DD95842}"/>
              </a:ext>
            </a:extLst>
          </p:cNvPr>
          <p:cNvSpPr>
            <a:spLocks noGrp="1"/>
          </p:cNvSpPr>
          <p:nvPr>
            <p:ph idx="1"/>
          </p:nvPr>
        </p:nvSpPr>
        <p:spPr>
          <a:xfrm>
            <a:off x="838200" y="1578490"/>
            <a:ext cx="10515600" cy="4351338"/>
          </a:xfrm>
        </p:spPr>
        <p:txBody>
          <a:bodyPr/>
          <a:lstStyle/>
          <a:p>
            <a:pPr marL="0" indent="0">
              <a:lnSpc>
                <a:spcPct val="150000"/>
              </a:lnSpc>
              <a:spcBef>
                <a:spcPct val="0"/>
              </a:spcBef>
              <a:buNone/>
            </a:pPr>
            <a:r>
              <a:rPr lang="zh-CN" altLang="en-US" b="1" dirty="0">
                <a:cs typeface="+mn-ea"/>
                <a:sym typeface="+mn-lt"/>
              </a:rPr>
              <a:t>成本估算</a:t>
            </a:r>
            <a:endParaRPr lang="en-US" altLang="zh-CN" b="1" dirty="0">
              <a:cs typeface="+mn-ea"/>
              <a:sym typeface="+mn-lt"/>
            </a:endParaRPr>
          </a:p>
          <a:p>
            <a:pPr marL="457200" lvl="1" indent="0">
              <a:lnSpc>
                <a:spcPct val="150000"/>
              </a:lnSpc>
              <a:spcBef>
                <a:spcPct val="0"/>
              </a:spcBef>
              <a:buNone/>
            </a:pPr>
            <a:r>
              <a:rPr lang="zh-CN" altLang="en-US" dirty="0">
                <a:cs typeface="+mn-ea"/>
                <a:sym typeface="+mn-lt"/>
              </a:rPr>
              <a:t>人力资源成本估算</a:t>
            </a:r>
            <a:endParaRPr lang="en-US" altLang="zh-CN" dirty="0">
              <a:cs typeface="+mn-ea"/>
              <a:sym typeface="+mn-lt"/>
            </a:endParaRPr>
          </a:p>
          <a:p>
            <a:pPr marL="457200" lvl="1" indent="0">
              <a:lnSpc>
                <a:spcPct val="150000"/>
              </a:lnSpc>
              <a:spcBef>
                <a:spcPct val="0"/>
              </a:spcBef>
              <a:buNone/>
            </a:pPr>
            <a:endParaRPr lang="en-US" altLang="zh-CN" dirty="0">
              <a:cs typeface="+mn-ea"/>
              <a:sym typeface="+mn-lt"/>
            </a:endParaRPr>
          </a:p>
        </p:txBody>
      </p:sp>
      <p:pic>
        <p:nvPicPr>
          <p:cNvPr id="4" name="图片 3">
            <a:extLst>
              <a:ext uri="{FF2B5EF4-FFF2-40B4-BE49-F238E27FC236}">
                <a16:creationId xmlns:a16="http://schemas.microsoft.com/office/drawing/2014/main" id="{2F51A584-27C6-46DB-BCBF-60BBC6E27BE4}"/>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955589" y="2974051"/>
            <a:ext cx="9644535" cy="3657408"/>
          </a:xfrm>
          <a:prstGeom prst="rect">
            <a:avLst/>
          </a:prstGeom>
        </p:spPr>
      </p:pic>
    </p:spTree>
    <p:extLst>
      <p:ext uri="{BB962C8B-B14F-4D97-AF65-F5344CB8AC3E}">
        <p14:creationId xmlns:p14="http://schemas.microsoft.com/office/powerpoint/2010/main" val="1842065231"/>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6FAFBDC-1327-4D99-8D18-8CFA9DD95842}"/>
              </a:ext>
            </a:extLst>
          </p:cNvPr>
          <p:cNvSpPr>
            <a:spLocks noGrp="1"/>
          </p:cNvSpPr>
          <p:nvPr>
            <p:ph idx="1"/>
          </p:nvPr>
        </p:nvSpPr>
        <p:spPr>
          <a:xfrm>
            <a:off x="722141" y="955173"/>
            <a:ext cx="10621362" cy="5577431"/>
          </a:xfrm>
        </p:spPr>
        <p:txBody>
          <a:bodyPr>
            <a:normAutofit/>
          </a:bodyPr>
          <a:lstStyle/>
          <a:p>
            <a:pPr marL="0" indent="0">
              <a:lnSpc>
                <a:spcPct val="120000"/>
              </a:lnSpc>
              <a:spcBef>
                <a:spcPct val="0"/>
              </a:spcBef>
              <a:buNone/>
            </a:pPr>
            <a:r>
              <a:rPr lang="zh-CN" altLang="en-US" b="1" dirty="0">
                <a:cs typeface="+mn-ea"/>
                <a:sym typeface="+mn-lt"/>
              </a:rPr>
              <a:t>成本估算</a:t>
            </a:r>
            <a:endParaRPr lang="en-US" altLang="zh-CN" b="1" dirty="0">
              <a:cs typeface="+mn-ea"/>
              <a:sym typeface="+mn-lt"/>
            </a:endParaRPr>
          </a:p>
          <a:p>
            <a:pPr marL="457200" lvl="1" indent="0">
              <a:lnSpc>
                <a:spcPct val="120000"/>
              </a:lnSpc>
              <a:spcBef>
                <a:spcPct val="0"/>
              </a:spcBef>
              <a:buNone/>
            </a:pPr>
            <a:r>
              <a:rPr lang="zh-CN" altLang="en-US" dirty="0">
                <a:latin typeface="微软雅黑 Light" panose="020B0502040204020203" pitchFamily="34" charset="-122"/>
                <a:ea typeface="微软雅黑 Light" panose="020B0502040204020203" pitchFamily="34" charset="-122"/>
                <a:cs typeface="+mn-ea"/>
                <a:sym typeface="+mn-lt"/>
              </a:rPr>
              <a:t>设备资源成本估算</a:t>
            </a:r>
            <a:endParaRPr lang="en-US" altLang="zh-CN" dirty="0">
              <a:latin typeface="微软雅黑 Light" panose="020B0502040204020203" pitchFamily="34" charset="-122"/>
              <a:ea typeface="微软雅黑 Light" panose="020B0502040204020203" pitchFamily="34" charset="-122"/>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r>
              <a:rPr lang="zh-CN" altLang="en-US" dirty="0">
                <a:latin typeface="微软雅黑 Light" panose="020B0502040204020203" pitchFamily="34" charset="-122"/>
                <a:ea typeface="微软雅黑 Light" panose="020B0502040204020203" pitchFamily="34" charset="-122"/>
                <a:cs typeface="+mn-ea"/>
                <a:sym typeface="+mn-lt"/>
              </a:rPr>
              <a:t>辅助资源成本估算</a:t>
            </a:r>
            <a:endParaRPr lang="en-US" altLang="zh-CN" dirty="0">
              <a:latin typeface="微软雅黑 Light" panose="020B0502040204020203" pitchFamily="34" charset="-122"/>
              <a:ea typeface="微软雅黑 Light" panose="020B0502040204020203" pitchFamily="34" charset="-122"/>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r>
              <a:rPr lang="en-US" altLang="zh-CN" dirty="0">
                <a:cs typeface="+mn-ea"/>
                <a:sym typeface="+mn-lt"/>
              </a:rPr>
              <a:t>	</a:t>
            </a:r>
            <a:r>
              <a:rPr lang="zh-CN" altLang="en-US" sz="2000" dirty="0">
                <a:cs typeface="+mn-ea"/>
                <a:sym typeface="+mn-lt"/>
              </a:rPr>
              <a:t>综上所述，项目成本估算为</a:t>
            </a:r>
            <a:r>
              <a:rPr lang="en-US" altLang="zh-CN" b="1" dirty="0">
                <a:solidFill>
                  <a:srgbClr val="FF0000"/>
                </a:solidFill>
                <a:cs typeface="+mn-ea"/>
                <a:sym typeface="+mn-lt"/>
              </a:rPr>
              <a:t>14383</a:t>
            </a:r>
            <a:r>
              <a:rPr lang="zh-CN" altLang="en-US" sz="2000" dirty="0">
                <a:cs typeface="+mn-ea"/>
                <a:sym typeface="+mn-lt"/>
              </a:rPr>
              <a:t>元。</a:t>
            </a:r>
            <a:endParaRPr lang="en-US" altLang="zh-CN" sz="2000" dirty="0">
              <a:cs typeface="+mn-ea"/>
              <a:sym typeface="+mn-lt"/>
            </a:endParaRPr>
          </a:p>
        </p:txBody>
      </p:sp>
      <p:pic>
        <p:nvPicPr>
          <p:cNvPr id="7" name="图片 6">
            <a:extLst>
              <a:ext uri="{FF2B5EF4-FFF2-40B4-BE49-F238E27FC236}">
                <a16:creationId xmlns:a16="http://schemas.microsoft.com/office/drawing/2014/main" id="{F081CDFF-C45B-42E1-909B-12BB1E07CC52}"/>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934726" y="1954265"/>
            <a:ext cx="8322537" cy="1474735"/>
          </a:xfrm>
          <a:prstGeom prst="rect">
            <a:avLst/>
          </a:prstGeom>
        </p:spPr>
      </p:pic>
      <p:pic>
        <p:nvPicPr>
          <p:cNvPr id="8" name="图片 7">
            <a:extLst>
              <a:ext uri="{FF2B5EF4-FFF2-40B4-BE49-F238E27FC236}">
                <a16:creationId xmlns:a16="http://schemas.microsoft.com/office/drawing/2014/main" id="{C87F23BD-5284-486D-9C5E-FBBB4966869A}"/>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934726" y="4245364"/>
            <a:ext cx="8322537" cy="941308"/>
          </a:xfrm>
          <a:prstGeom prst="rect">
            <a:avLst/>
          </a:prstGeom>
        </p:spPr>
      </p:pic>
    </p:spTree>
    <p:extLst>
      <p:ext uri="{BB962C8B-B14F-4D97-AF65-F5344CB8AC3E}">
        <p14:creationId xmlns:p14="http://schemas.microsoft.com/office/powerpoint/2010/main" val="1491324205"/>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6FAFBDC-1327-4D99-8D18-8CFA9DD95842}"/>
              </a:ext>
            </a:extLst>
          </p:cNvPr>
          <p:cNvSpPr>
            <a:spLocks noGrp="1"/>
          </p:cNvSpPr>
          <p:nvPr>
            <p:ph idx="1"/>
          </p:nvPr>
        </p:nvSpPr>
        <p:spPr>
          <a:xfrm>
            <a:off x="722789" y="967373"/>
            <a:ext cx="10515600" cy="5418554"/>
          </a:xfrm>
        </p:spPr>
        <p:txBody>
          <a:bodyPr/>
          <a:lstStyle/>
          <a:p>
            <a:pPr marL="0" indent="0">
              <a:lnSpc>
                <a:spcPct val="120000"/>
              </a:lnSpc>
              <a:spcBef>
                <a:spcPct val="0"/>
              </a:spcBef>
              <a:buNone/>
            </a:pPr>
            <a:r>
              <a:rPr lang="zh-CN" altLang="en-US" b="1" dirty="0">
                <a:cs typeface="+mn-ea"/>
                <a:sym typeface="+mn-lt"/>
              </a:rPr>
              <a:t>成本预算</a:t>
            </a:r>
            <a:endParaRPr lang="en-US" altLang="zh-CN" b="1" dirty="0">
              <a:cs typeface="+mn-ea"/>
              <a:sym typeface="+mn-lt"/>
            </a:endParaRPr>
          </a:p>
          <a:p>
            <a:pPr marL="457200" lvl="1" indent="0">
              <a:lnSpc>
                <a:spcPct val="120000"/>
              </a:lnSpc>
              <a:spcBef>
                <a:spcPct val="0"/>
              </a:spcBef>
              <a:buNone/>
            </a:pPr>
            <a:r>
              <a:rPr lang="zh-CN" altLang="en-US" dirty="0">
                <a:latin typeface="微软雅黑 Light" panose="020B0502040204020203" pitchFamily="34" charset="-122"/>
                <a:ea typeface="微软雅黑 Light" panose="020B0502040204020203" pitchFamily="34" charset="-122"/>
                <a:cs typeface="+mn-ea"/>
                <a:sym typeface="+mn-lt"/>
              </a:rPr>
              <a:t>人力资源成本预算</a:t>
            </a:r>
            <a:endParaRPr lang="en-US" altLang="zh-CN" dirty="0">
              <a:latin typeface="微软雅黑 Light" panose="020B0502040204020203" pitchFamily="34" charset="-122"/>
              <a:ea typeface="微软雅黑 Light" panose="020B0502040204020203" pitchFamily="34" charset="-122"/>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r>
              <a:rPr lang="en-US" altLang="zh-CN" dirty="0">
                <a:cs typeface="+mn-ea"/>
                <a:sym typeface="+mn-lt"/>
              </a:rPr>
              <a:t>	</a:t>
            </a:r>
          </a:p>
        </p:txBody>
      </p:sp>
      <p:graphicFrame>
        <p:nvGraphicFramePr>
          <p:cNvPr id="5" name="图表 4">
            <a:extLst>
              <a:ext uri="{FF2B5EF4-FFF2-40B4-BE49-F238E27FC236}">
                <a16:creationId xmlns:a16="http://schemas.microsoft.com/office/drawing/2014/main" id="{8140D009-1F10-48FE-8BC0-582E782B18A5}"/>
              </a:ext>
            </a:extLst>
          </p:cNvPr>
          <p:cNvGraphicFramePr/>
          <p:nvPr>
            <p:extLst>
              <p:ext uri="{D42A27DB-BD31-4B8C-83A1-F6EECF244321}">
                <p14:modId xmlns:p14="http://schemas.microsoft.com/office/powerpoint/2010/main" val="3097912590"/>
              </p:ext>
            </p:extLst>
          </p:nvPr>
        </p:nvGraphicFramePr>
        <p:xfrm>
          <a:off x="579914" y="2105579"/>
          <a:ext cx="5516086" cy="3909131"/>
        </p:xfrm>
        <a:graphic>
          <a:graphicData uri="http://schemas.openxmlformats.org/drawingml/2006/chart">
            <c:chart xmlns:c="http://schemas.openxmlformats.org/drawingml/2006/chart" xmlns:r="http://schemas.openxmlformats.org/officeDocument/2006/relationships" r:id="rId3"/>
          </a:graphicData>
        </a:graphic>
      </p:graphicFrame>
      <p:pic>
        <p:nvPicPr>
          <p:cNvPr id="2" name="图片 1">
            <a:extLst>
              <a:ext uri="{FF2B5EF4-FFF2-40B4-BE49-F238E27FC236}">
                <a16:creationId xmlns:a16="http://schemas.microsoft.com/office/drawing/2014/main" id="{68ADC45D-C3F1-4F1A-A082-C30C9F7E2FEE}"/>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096000" y="3676650"/>
            <a:ext cx="5855667" cy="952869"/>
          </a:xfrm>
          <a:prstGeom prst="rect">
            <a:avLst/>
          </a:prstGeom>
        </p:spPr>
      </p:pic>
    </p:spTree>
    <p:extLst>
      <p:ext uri="{BB962C8B-B14F-4D97-AF65-F5344CB8AC3E}">
        <p14:creationId xmlns:p14="http://schemas.microsoft.com/office/powerpoint/2010/main" val="942436968"/>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6FAFBDC-1327-4D99-8D18-8CFA9DD95842}"/>
              </a:ext>
            </a:extLst>
          </p:cNvPr>
          <p:cNvSpPr>
            <a:spLocks noGrp="1"/>
          </p:cNvSpPr>
          <p:nvPr>
            <p:ph idx="1"/>
          </p:nvPr>
        </p:nvSpPr>
        <p:spPr>
          <a:xfrm>
            <a:off x="722789" y="891173"/>
            <a:ext cx="10515600" cy="5418554"/>
          </a:xfrm>
        </p:spPr>
        <p:txBody>
          <a:bodyPr/>
          <a:lstStyle/>
          <a:p>
            <a:pPr marL="0" indent="0">
              <a:lnSpc>
                <a:spcPct val="120000"/>
              </a:lnSpc>
              <a:spcBef>
                <a:spcPct val="0"/>
              </a:spcBef>
              <a:buNone/>
            </a:pPr>
            <a:r>
              <a:rPr lang="zh-CN" altLang="en-US" b="1" dirty="0">
                <a:cs typeface="+mn-ea"/>
                <a:sym typeface="+mn-lt"/>
              </a:rPr>
              <a:t>成本预算</a:t>
            </a:r>
            <a:endParaRPr lang="en-US" altLang="zh-CN" b="1" dirty="0">
              <a:cs typeface="+mn-ea"/>
              <a:sym typeface="+mn-lt"/>
            </a:endParaRPr>
          </a:p>
          <a:p>
            <a:pPr marL="457200" lvl="1" indent="0">
              <a:lnSpc>
                <a:spcPct val="120000"/>
              </a:lnSpc>
              <a:spcBef>
                <a:spcPct val="0"/>
              </a:spcBef>
              <a:buNone/>
            </a:pPr>
            <a:r>
              <a:rPr lang="zh-CN" altLang="en-US" dirty="0">
                <a:latin typeface="微软雅黑 Light" panose="020B0502040204020203" pitchFamily="34" charset="-122"/>
                <a:ea typeface="微软雅黑 Light" panose="020B0502040204020203" pitchFamily="34" charset="-122"/>
                <a:cs typeface="+mn-ea"/>
                <a:sym typeface="+mn-lt"/>
              </a:rPr>
              <a:t>成本基线</a:t>
            </a:r>
            <a:endParaRPr lang="en-US" altLang="zh-CN" dirty="0">
              <a:latin typeface="微软雅黑 Light" panose="020B0502040204020203" pitchFamily="34" charset="-122"/>
              <a:ea typeface="微软雅黑 Light" panose="020B0502040204020203" pitchFamily="34" charset="-122"/>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r>
              <a:rPr lang="en-US" altLang="zh-CN" dirty="0">
                <a:cs typeface="+mn-ea"/>
                <a:sym typeface="+mn-lt"/>
              </a:rPr>
              <a:t>	</a:t>
            </a:r>
          </a:p>
        </p:txBody>
      </p:sp>
      <p:graphicFrame>
        <p:nvGraphicFramePr>
          <p:cNvPr id="6" name="图表 5">
            <a:extLst>
              <a:ext uri="{FF2B5EF4-FFF2-40B4-BE49-F238E27FC236}">
                <a16:creationId xmlns:a16="http://schemas.microsoft.com/office/drawing/2014/main" id="{8D3763CB-FA7E-4CA6-B651-13284BB7F4A2}"/>
              </a:ext>
            </a:extLst>
          </p:cNvPr>
          <p:cNvGraphicFramePr/>
          <p:nvPr/>
        </p:nvGraphicFramePr>
        <p:xfrm>
          <a:off x="2336302" y="1858958"/>
          <a:ext cx="7519396" cy="41867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011136"/>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55B990C-B58C-4DDF-96AA-ED6B7E847D62}"/>
              </a:ext>
            </a:extLst>
          </p:cNvPr>
          <p:cNvSpPr>
            <a:spLocks noGrp="1"/>
          </p:cNvSpPr>
          <p:nvPr>
            <p:ph idx="1"/>
          </p:nvPr>
        </p:nvSpPr>
        <p:spPr>
          <a:xfrm>
            <a:off x="434546" y="2447109"/>
            <a:ext cx="10515599" cy="1963781"/>
          </a:xfrm>
        </p:spPr>
        <p:txBody>
          <a:bodyPr>
            <a:noAutofit/>
          </a:bodyPr>
          <a:lstStyle/>
          <a:p>
            <a:pPr marL="0" indent="0" algn="ctr">
              <a:lnSpc>
                <a:spcPct val="150000"/>
              </a:lnSpc>
              <a:buNone/>
            </a:pPr>
            <a:r>
              <a:rPr lang="zh-CN" altLang="en-US" sz="6600" dirty="0">
                <a:solidFill>
                  <a:schemeClr val="bg1"/>
                </a:solidFill>
                <a:latin typeface="百度综艺简体" panose="02010601030101010101" pitchFamily="2" charset="-122"/>
                <a:ea typeface="百度综艺简体" panose="02010601030101010101" pitchFamily="2" charset="-122"/>
              </a:rPr>
              <a:t>项目整体介绍</a:t>
            </a:r>
            <a:endParaRPr lang="en-US" altLang="zh-CN" sz="6600" dirty="0">
              <a:solidFill>
                <a:schemeClr val="bg1"/>
              </a:solidFill>
              <a:latin typeface="百度综艺简体" panose="02010601030101010101" pitchFamily="2" charset="-122"/>
              <a:ea typeface="百度综艺简体" panose="02010601030101010101" pitchFamily="2" charset="-122"/>
            </a:endParaRPr>
          </a:p>
        </p:txBody>
      </p:sp>
      <p:sp>
        <p:nvSpPr>
          <p:cNvPr id="5" name="标题 4">
            <a:extLst>
              <a:ext uri="{FF2B5EF4-FFF2-40B4-BE49-F238E27FC236}">
                <a16:creationId xmlns:a16="http://schemas.microsoft.com/office/drawing/2014/main" id="{531D6BDC-4C27-4A47-BE4A-48C8CADFE618}"/>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00603750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6FAFBDC-1327-4D99-8D18-8CFA9DD95842}"/>
              </a:ext>
            </a:extLst>
          </p:cNvPr>
          <p:cNvSpPr>
            <a:spLocks noGrp="1"/>
          </p:cNvSpPr>
          <p:nvPr>
            <p:ph idx="1"/>
          </p:nvPr>
        </p:nvSpPr>
        <p:spPr>
          <a:xfrm>
            <a:off x="722788" y="719723"/>
            <a:ext cx="10515600" cy="5418554"/>
          </a:xfrm>
        </p:spPr>
        <p:txBody>
          <a:bodyPr>
            <a:normAutofit fontScale="92500" lnSpcReduction="10000"/>
          </a:bodyPr>
          <a:lstStyle/>
          <a:p>
            <a:pPr marL="0" indent="0">
              <a:lnSpc>
                <a:spcPct val="120000"/>
              </a:lnSpc>
              <a:spcBef>
                <a:spcPct val="0"/>
              </a:spcBef>
              <a:buNone/>
            </a:pPr>
            <a:r>
              <a:rPr lang="zh-CN" altLang="en-US" sz="3000" b="1" dirty="0">
                <a:cs typeface="+mn-ea"/>
                <a:sym typeface="+mn-lt"/>
              </a:rPr>
              <a:t>成本控制过程</a:t>
            </a:r>
            <a:endParaRPr lang="en-US" altLang="zh-CN" sz="3000" b="1" dirty="0">
              <a:cs typeface="+mn-ea"/>
              <a:sym typeface="+mn-lt"/>
            </a:endParaRPr>
          </a:p>
          <a:p>
            <a:pPr marL="0" indent="0">
              <a:lnSpc>
                <a:spcPct val="120000"/>
              </a:lnSpc>
              <a:spcBef>
                <a:spcPct val="0"/>
              </a:spcBef>
              <a:buNone/>
            </a:pPr>
            <a:r>
              <a:rPr lang="en-US" altLang="zh-CN" sz="2600" dirty="0">
                <a:cs typeface="+mn-ea"/>
                <a:sym typeface="+mn-lt"/>
              </a:rPr>
              <a:t>       </a:t>
            </a:r>
            <a:r>
              <a:rPr lang="zh-CN" altLang="zh-CN" sz="2200" dirty="0">
                <a:solidFill>
                  <a:srgbClr val="FF0000"/>
                </a:solidFill>
                <a:ea typeface="微软雅黑 Light" panose="020B0502040204020203" pitchFamily="34" charset="-122"/>
                <a:cs typeface="+mn-ea"/>
                <a:sym typeface="+mn-lt"/>
              </a:rPr>
              <a:t>截至</a:t>
            </a:r>
            <a:r>
              <a:rPr lang="en-US" altLang="zh-CN" sz="2200" b="1" dirty="0">
                <a:solidFill>
                  <a:srgbClr val="FF0000"/>
                </a:solidFill>
                <a:ea typeface="微软雅黑 Light" panose="020B0502040204020203" pitchFamily="34" charset="-122"/>
                <a:cs typeface="+mn-ea"/>
                <a:sym typeface="+mn-lt"/>
              </a:rPr>
              <a:t>2019</a:t>
            </a:r>
            <a:r>
              <a:rPr lang="zh-CN" altLang="zh-CN" sz="2200" b="1" dirty="0">
                <a:solidFill>
                  <a:srgbClr val="FF0000"/>
                </a:solidFill>
                <a:ea typeface="微软雅黑 Light" panose="020B0502040204020203" pitchFamily="34" charset="-122"/>
                <a:cs typeface="+mn-ea"/>
                <a:sym typeface="+mn-lt"/>
              </a:rPr>
              <a:t>年</a:t>
            </a:r>
            <a:r>
              <a:rPr lang="en-US" altLang="zh-CN" sz="2200" b="1" dirty="0">
                <a:solidFill>
                  <a:srgbClr val="FF0000"/>
                </a:solidFill>
                <a:ea typeface="微软雅黑 Light" panose="020B0502040204020203" pitchFamily="34" charset="-122"/>
                <a:cs typeface="+mn-ea"/>
                <a:sym typeface="+mn-lt"/>
              </a:rPr>
              <a:t>12</a:t>
            </a:r>
            <a:r>
              <a:rPr lang="zh-CN" altLang="zh-CN" sz="2200" b="1" dirty="0">
                <a:solidFill>
                  <a:srgbClr val="FF0000"/>
                </a:solidFill>
                <a:ea typeface="微软雅黑 Light" panose="020B0502040204020203" pitchFamily="34" charset="-122"/>
                <a:cs typeface="+mn-ea"/>
                <a:sym typeface="+mn-lt"/>
              </a:rPr>
              <a:t>月</a:t>
            </a:r>
            <a:r>
              <a:rPr lang="en-US" altLang="zh-CN" sz="2200" b="1" dirty="0">
                <a:solidFill>
                  <a:srgbClr val="FF0000"/>
                </a:solidFill>
                <a:ea typeface="微软雅黑 Light" panose="020B0502040204020203" pitchFamily="34" charset="-122"/>
                <a:cs typeface="+mn-ea"/>
                <a:sym typeface="+mn-lt"/>
              </a:rPr>
              <a:t>30</a:t>
            </a:r>
            <a:r>
              <a:rPr lang="zh-CN" altLang="zh-CN" sz="2200" b="1" dirty="0">
                <a:solidFill>
                  <a:srgbClr val="FF0000"/>
                </a:solidFill>
                <a:ea typeface="微软雅黑 Light" panose="020B0502040204020203" pitchFamily="34" charset="-122"/>
                <a:cs typeface="+mn-ea"/>
                <a:sym typeface="+mn-lt"/>
              </a:rPr>
              <a:t>日晚</a:t>
            </a:r>
            <a:r>
              <a:rPr lang="en-US" altLang="zh-CN" sz="2200" b="1" dirty="0">
                <a:solidFill>
                  <a:srgbClr val="FF0000"/>
                </a:solidFill>
                <a:ea typeface="微软雅黑 Light" panose="020B0502040204020203" pitchFamily="34" charset="-122"/>
                <a:cs typeface="+mn-ea"/>
                <a:sym typeface="+mn-lt"/>
              </a:rPr>
              <a:t>23</a:t>
            </a:r>
            <a:r>
              <a:rPr lang="zh-CN" altLang="zh-CN" sz="2200" b="1" dirty="0">
                <a:solidFill>
                  <a:srgbClr val="FF0000"/>
                </a:solidFill>
                <a:ea typeface="微软雅黑 Light" panose="020B0502040204020203" pitchFamily="34" charset="-122"/>
                <a:cs typeface="+mn-ea"/>
                <a:sym typeface="+mn-lt"/>
              </a:rPr>
              <a:t>：</a:t>
            </a:r>
            <a:r>
              <a:rPr lang="en-US" altLang="zh-CN" sz="2200" b="1" dirty="0">
                <a:solidFill>
                  <a:srgbClr val="FF0000"/>
                </a:solidFill>
                <a:ea typeface="微软雅黑 Light" panose="020B0502040204020203" pitchFamily="34" charset="-122"/>
                <a:cs typeface="+mn-ea"/>
                <a:sym typeface="+mn-lt"/>
              </a:rPr>
              <a:t>59</a:t>
            </a:r>
            <a:r>
              <a:rPr lang="zh-CN" altLang="zh-CN" sz="2200" dirty="0">
                <a:ea typeface="微软雅黑 Light" panose="020B0502040204020203" pitchFamily="34" charset="-122"/>
                <a:cs typeface="+mn-ea"/>
                <a:sym typeface="+mn-lt"/>
              </a:rPr>
              <a:t>，本项目已经完成。根据项目章程，本项目自</a:t>
            </a:r>
            <a:r>
              <a:rPr lang="en-US" altLang="zh-CN" sz="2200" dirty="0">
                <a:ea typeface="微软雅黑 Light" panose="020B0502040204020203" pitchFamily="34" charset="-122"/>
                <a:cs typeface="+mn-ea"/>
                <a:sym typeface="+mn-lt"/>
              </a:rPr>
              <a:t>2019</a:t>
            </a:r>
            <a:r>
              <a:rPr lang="zh-CN" altLang="zh-CN" sz="2200" dirty="0">
                <a:ea typeface="微软雅黑 Light" panose="020B0502040204020203" pitchFamily="34" charset="-122"/>
                <a:cs typeface="+mn-ea"/>
                <a:sym typeface="+mn-lt"/>
              </a:rPr>
              <a:t>年</a:t>
            </a:r>
            <a:r>
              <a:rPr lang="en-US" altLang="zh-CN" sz="2200" dirty="0">
                <a:ea typeface="微软雅黑 Light" panose="020B0502040204020203" pitchFamily="34" charset="-122"/>
                <a:cs typeface="+mn-ea"/>
                <a:sym typeface="+mn-lt"/>
              </a:rPr>
              <a:t>10</a:t>
            </a:r>
            <a:r>
              <a:rPr lang="zh-CN" altLang="zh-CN" sz="2200" dirty="0">
                <a:ea typeface="微软雅黑 Light" panose="020B0502040204020203" pitchFamily="34" charset="-122"/>
                <a:cs typeface="+mn-ea"/>
                <a:sym typeface="+mn-lt"/>
              </a:rPr>
              <a:t>月</a:t>
            </a:r>
            <a:r>
              <a:rPr lang="en-US" altLang="zh-CN" sz="2200" dirty="0">
                <a:ea typeface="微软雅黑 Light" panose="020B0502040204020203" pitchFamily="34" charset="-122"/>
                <a:cs typeface="+mn-ea"/>
                <a:sym typeface="+mn-lt"/>
              </a:rPr>
              <a:t>27</a:t>
            </a:r>
            <a:r>
              <a:rPr lang="zh-CN" altLang="zh-CN" sz="2200" dirty="0">
                <a:ea typeface="微软雅黑 Light" panose="020B0502040204020203" pitchFamily="34" charset="-122"/>
                <a:cs typeface="+mn-ea"/>
                <a:sym typeface="+mn-lt"/>
              </a:rPr>
              <a:t>日立项起，至预计交付时间</a:t>
            </a:r>
            <a:r>
              <a:rPr lang="en-US" altLang="zh-CN" sz="2200" dirty="0">
                <a:ea typeface="微软雅黑 Light" panose="020B0502040204020203" pitchFamily="34" charset="-122"/>
                <a:cs typeface="+mn-ea"/>
                <a:sym typeface="+mn-lt"/>
              </a:rPr>
              <a:t>2019</a:t>
            </a:r>
            <a:r>
              <a:rPr lang="zh-CN" altLang="zh-CN" sz="2200" dirty="0">
                <a:ea typeface="微软雅黑 Light" panose="020B0502040204020203" pitchFamily="34" charset="-122"/>
                <a:cs typeface="+mn-ea"/>
                <a:sym typeface="+mn-lt"/>
              </a:rPr>
              <a:t>年</a:t>
            </a:r>
            <a:r>
              <a:rPr lang="en-US" altLang="zh-CN" sz="2200" dirty="0">
                <a:ea typeface="微软雅黑 Light" panose="020B0502040204020203" pitchFamily="34" charset="-122"/>
                <a:cs typeface="+mn-ea"/>
                <a:sym typeface="+mn-lt"/>
              </a:rPr>
              <a:t>12</a:t>
            </a:r>
            <a:r>
              <a:rPr lang="zh-CN" altLang="zh-CN" sz="2200" dirty="0">
                <a:ea typeface="微软雅黑 Light" panose="020B0502040204020203" pitchFamily="34" charset="-122"/>
                <a:cs typeface="+mn-ea"/>
                <a:sym typeface="+mn-lt"/>
              </a:rPr>
              <a:t>月</a:t>
            </a:r>
            <a:r>
              <a:rPr lang="en-US" altLang="zh-CN" sz="2200" dirty="0">
                <a:ea typeface="微软雅黑 Light" panose="020B0502040204020203" pitchFamily="34" charset="-122"/>
                <a:cs typeface="+mn-ea"/>
                <a:sym typeface="+mn-lt"/>
              </a:rPr>
              <a:t>31</a:t>
            </a:r>
            <a:r>
              <a:rPr lang="zh-CN" altLang="zh-CN" sz="2200" dirty="0">
                <a:ea typeface="微软雅黑 Light" panose="020B0502040204020203" pitchFamily="34" charset="-122"/>
                <a:cs typeface="+mn-ea"/>
                <a:sym typeface="+mn-lt"/>
              </a:rPr>
              <a:t>日，</a:t>
            </a:r>
            <a:r>
              <a:rPr lang="zh-CN" altLang="zh-CN" sz="2200" dirty="0">
                <a:solidFill>
                  <a:srgbClr val="FF0000"/>
                </a:solidFill>
                <a:ea typeface="微软雅黑 Light" panose="020B0502040204020203" pitchFamily="34" charset="-122"/>
                <a:cs typeface="+mn-ea"/>
                <a:sym typeface="+mn-lt"/>
              </a:rPr>
              <a:t>在进度上已经完成了</a:t>
            </a:r>
            <a:r>
              <a:rPr lang="en-US" altLang="zh-CN" sz="2200" b="1" dirty="0">
                <a:solidFill>
                  <a:srgbClr val="FF0000"/>
                </a:solidFill>
                <a:ea typeface="微软雅黑 Light" panose="020B0502040204020203" pitchFamily="34" charset="-122"/>
                <a:cs typeface="+mn-ea"/>
                <a:sym typeface="+mn-lt"/>
              </a:rPr>
              <a:t>100%</a:t>
            </a:r>
            <a:r>
              <a:rPr lang="zh-CN" altLang="zh-CN" sz="2200" dirty="0">
                <a:ea typeface="微软雅黑 Light" panose="020B0502040204020203" pitchFamily="34" charset="-122"/>
                <a:cs typeface="+mn-ea"/>
                <a:sym typeface="+mn-lt"/>
              </a:rPr>
              <a:t>。</a:t>
            </a:r>
          </a:p>
          <a:p>
            <a:pPr marL="0" indent="0">
              <a:lnSpc>
                <a:spcPct val="120000"/>
              </a:lnSpc>
              <a:spcBef>
                <a:spcPct val="0"/>
              </a:spcBef>
              <a:buNone/>
            </a:pPr>
            <a:r>
              <a:rPr lang="en-US" altLang="zh-CN" sz="2200" dirty="0">
                <a:ea typeface="微软雅黑 Light" panose="020B0502040204020203" pitchFamily="34" charset="-122"/>
                <a:cs typeface="+mn-ea"/>
                <a:sym typeface="+mn-lt"/>
              </a:rPr>
              <a:t>     </a:t>
            </a:r>
            <a:r>
              <a:rPr lang="zh-CN" altLang="zh-CN" sz="2200" dirty="0">
                <a:ea typeface="微软雅黑 Light" panose="020B0502040204020203" pitchFamily="34" charset="-122"/>
                <a:cs typeface="+mn-ea"/>
                <a:sym typeface="+mn-lt"/>
              </a:rPr>
              <a:t>根据过程中的绩效测量表和挣值估计，可以得出挣值曲线如下：</a:t>
            </a:r>
          </a:p>
          <a:p>
            <a:pPr marL="0"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endParaRPr lang="en-US" altLang="zh-CN" dirty="0">
              <a:cs typeface="+mn-ea"/>
              <a:sym typeface="+mn-lt"/>
            </a:endParaRPr>
          </a:p>
          <a:p>
            <a:pPr marL="457200" lvl="1" indent="0">
              <a:lnSpc>
                <a:spcPct val="120000"/>
              </a:lnSpc>
              <a:spcBef>
                <a:spcPct val="0"/>
              </a:spcBef>
              <a:buNone/>
            </a:pPr>
            <a:r>
              <a:rPr lang="en-US" altLang="zh-CN" dirty="0">
                <a:cs typeface="+mn-ea"/>
                <a:sym typeface="+mn-lt"/>
              </a:rPr>
              <a:t>	</a:t>
            </a:r>
          </a:p>
        </p:txBody>
      </p:sp>
      <p:graphicFrame>
        <p:nvGraphicFramePr>
          <p:cNvPr id="4" name="图表 3">
            <a:extLst>
              <a:ext uri="{FF2B5EF4-FFF2-40B4-BE49-F238E27FC236}">
                <a16:creationId xmlns:a16="http://schemas.microsoft.com/office/drawing/2014/main" id="{7A7D29C3-621B-460D-90A2-E8234B53BD96}"/>
              </a:ext>
            </a:extLst>
          </p:cNvPr>
          <p:cNvGraphicFramePr/>
          <p:nvPr>
            <p:extLst>
              <p:ext uri="{D42A27DB-BD31-4B8C-83A1-F6EECF244321}">
                <p14:modId xmlns:p14="http://schemas.microsoft.com/office/powerpoint/2010/main" val="2212335986"/>
              </p:ext>
            </p:extLst>
          </p:nvPr>
        </p:nvGraphicFramePr>
        <p:xfrm>
          <a:off x="1822843" y="2407170"/>
          <a:ext cx="8546313" cy="4212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8779949"/>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6FAFBDC-1327-4D99-8D18-8CFA9DD95842}"/>
              </a:ext>
            </a:extLst>
          </p:cNvPr>
          <p:cNvSpPr>
            <a:spLocks noGrp="1"/>
          </p:cNvSpPr>
          <p:nvPr>
            <p:ph idx="1"/>
          </p:nvPr>
        </p:nvSpPr>
        <p:spPr>
          <a:xfrm>
            <a:off x="713912" y="608752"/>
            <a:ext cx="10515600" cy="5640496"/>
          </a:xfrm>
        </p:spPr>
        <p:txBody>
          <a:bodyPr>
            <a:normAutofit fontScale="70000" lnSpcReduction="20000"/>
          </a:bodyPr>
          <a:lstStyle/>
          <a:p>
            <a:pPr marL="0" indent="0">
              <a:lnSpc>
                <a:spcPct val="140000"/>
              </a:lnSpc>
              <a:spcBef>
                <a:spcPct val="0"/>
              </a:spcBef>
              <a:buNone/>
            </a:pPr>
            <a:r>
              <a:rPr lang="zh-CN" altLang="en-US" sz="3300" b="1" dirty="0"/>
              <a:t>成本控制过程</a:t>
            </a:r>
            <a:endParaRPr lang="en-US" altLang="zh-CN" sz="3300" b="1" dirty="0"/>
          </a:p>
          <a:p>
            <a:pPr marL="0" indent="0">
              <a:lnSpc>
                <a:spcPct val="140000"/>
              </a:lnSpc>
              <a:spcBef>
                <a:spcPct val="0"/>
              </a:spcBef>
              <a:buNone/>
            </a:pPr>
            <a:r>
              <a:rPr lang="zh-CN" altLang="zh-CN" sz="2400" dirty="0">
                <a:latin typeface="黑体" panose="02010609060101010101" pitchFamily="49" charset="-122"/>
                <a:ea typeface="黑体" panose="02010609060101010101" pitchFamily="49" charset="-122"/>
              </a:rPr>
              <a:t>截至</a:t>
            </a:r>
            <a:r>
              <a:rPr lang="en-US" altLang="zh-CN" sz="2400" dirty="0">
                <a:latin typeface="黑体" panose="02010609060101010101" pitchFamily="49" charset="-122"/>
                <a:ea typeface="黑体" panose="02010609060101010101" pitchFamily="49" charset="-122"/>
              </a:rPr>
              <a:t>2019</a:t>
            </a:r>
            <a:r>
              <a:rPr lang="zh-CN" altLang="zh-CN" sz="2400" dirty="0">
                <a:latin typeface="黑体" panose="02010609060101010101" pitchFamily="49" charset="-122"/>
                <a:ea typeface="黑体" panose="02010609060101010101" pitchFamily="49" charset="-122"/>
              </a:rPr>
              <a:t>年</a:t>
            </a:r>
            <a:r>
              <a:rPr lang="en-US" altLang="zh-CN" sz="2400" dirty="0">
                <a:latin typeface="黑体" panose="02010609060101010101" pitchFamily="49" charset="-122"/>
                <a:ea typeface="黑体" panose="02010609060101010101" pitchFamily="49" charset="-122"/>
              </a:rPr>
              <a:t>12</a:t>
            </a:r>
            <a:r>
              <a:rPr lang="zh-CN" altLang="zh-CN" sz="2400" dirty="0">
                <a:latin typeface="黑体" panose="02010609060101010101" pitchFamily="49" charset="-122"/>
                <a:ea typeface="黑体" panose="02010609060101010101" pitchFamily="49" charset="-122"/>
              </a:rPr>
              <a:t>月</a:t>
            </a:r>
            <a:r>
              <a:rPr lang="en-US" altLang="zh-CN" sz="2400" dirty="0">
                <a:latin typeface="黑体" panose="02010609060101010101" pitchFamily="49" charset="-122"/>
                <a:ea typeface="黑体" panose="02010609060101010101" pitchFamily="49" charset="-122"/>
              </a:rPr>
              <a:t>30</a:t>
            </a:r>
            <a:r>
              <a:rPr lang="zh-CN" altLang="zh-CN" sz="2400" dirty="0">
                <a:latin typeface="黑体" panose="02010609060101010101" pitchFamily="49" charset="-122"/>
                <a:ea typeface="黑体" panose="02010609060101010101" pitchFamily="49" charset="-122"/>
              </a:rPr>
              <a:t>日</a:t>
            </a:r>
            <a:r>
              <a:rPr lang="en-US" altLang="zh-CN" sz="2400" dirty="0">
                <a:latin typeface="黑体" panose="02010609060101010101" pitchFamily="49" charset="-122"/>
                <a:ea typeface="黑体" panose="02010609060101010101" pitchFamily="49" charset="-122"/>
              </a:rPr>
              <a:t>23</a:t>
            </a:r>
            <a:r>
              <a:rPr lang="zh-CN" altLang="zh-CN"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59</a:t>
            </a:r>
            <a:r>
              <a:rPr lang="zh-CN" altLang="zh-CN" sz="2400" dirty="0">
                <a:latin typeface="黑体" panose="02010609060101010101" pitchFamily="49" charset="-122"/>
                <a:ea typeface="黑体" panose="02010609060101010101" pitchFamily="49" charset="-122"/>
              </a:rPr>
              <a:t>，根据挣值成本分析，</a:t>
            </a:r>
          </a:p>
          <a:p>
            <a:pPr marL="0" indent="0" algn="ctr">
              <a:lnSpc>
                <a:spcPct val="140000"/>
              </a:lnSpc>
              <a:spcBef>
                <a:spcPct val="0"/>
              </a:spcBef>
              <a:buNone/>
            </a:pPr>
            <a:r>
              <a:rPr lang="zh-CN" altLang="zh-CN" b="1" dirty="0">
                <a:latin typeface="黑体" panose="02010609060101010101" pitchFamily="49" charset="-122"/>
                <a:ea typeface="黑体" panose="02010609060101010101" pitchFamily="49" charset="-122"/>
              </a:rPr>
              <a:t>实际成本</a:t>
            </a:r>
            <a:r>
              <a:rPr lang="en-US" altLang="zh-CN" b="1" dirty="0">
                <a:latin typeface="黑体" panose="02010609060101010101" pitchFamily="49" charset="-122"/>
                <a:ea typeface="黑体" panose="02010609060101010101" pitchFamily="49" charset="-122"/>
              </a:rPr>
              <a:t>AC = 15700 (</a:t>
            </a:r>
            <a:r>
              <a:rPr lang="zh-CN" altLang="zh-CN" b="1" dirty="0">
                <a:latin typeface="黑体" panose="02010609060101010101" pitchFamily="49" charset="-122"/>
                <a:ea typeface="黑体" panose="02010609060101010101" pitchFamily="49" charset="-122"/>
              </a:rPr>
              <a:t>元</a:t>
            </a:r>
            <a:r>
              <a:rPr lang="en-US" altLang="zh-CN" b="1" dirty="0">
                <a:latin typeface="黑体" panose="02010609060101010101" pitchFamily="49" charset="-122"/>
                <a:ea typeface="黑体" panose="02010609060101010101" pitchFamily="49" charset="-122"/>
              </a:rPr>
              <a:t>)</a:t>
            </a:r>
            <a:endParaRPr lang="zh-CN" altLang="zh-CN" b="1" dirty="0">
              <a:latin typeface="黑体" panose="02010609060101010101" pitchFamily="49" charset="-122"/>
              <a:ea typeface="黑体" panose="02010609060101010101" pitchFamily="49" charset="-122"/>
            </a:endParaRPr>
          </a:p>
          <a:p>
            <a:pPr marL="0" indent="0" algn="ctr">
              <a:lnSpc>
                <a:spcPct val="140000"/>
              </a:lnSpc>
              <a:spcBef>
                <a:spcPct val="0"/>
              </a:spcBef>
              <a:buNone/>
            </a:pPr>
            <a:r>
              <a:rPr lang="zh-CN" altLang="zh-CN" b="1" dirty="0">
                <a:latin typeface="黑体" panose="02010609060101010101" pitchFamily="49" charset="-122"/>
                <a:ea typeface="黑体" panose="02010609060101010101" pitchFamily="49" charset="-122"/>
              </a:rPr>
              <a:t>挣值 </a:t>
            </a:r>
            <a:r>
              <a:rPr lang="en-US" altLang="zh-CN" b="1" dirty="0">
                <a:latin typeface="黑体" panose="02010609060101010101" pitchFamily="49" charset="-122"/>
                <a:ea typeface="黑体" panose="02010609060101010101" pitchFamily="49" charset="-122"/>
              </a:rPr>
              <a:t>EV = 15000 (</a:t>
            </a:r>
            <a:r>
              <a:rPr lang="zh-CN" altLang="zh-CN" b="1" dirty="0">
                <a:latin typeface="黑体" panose="02010609060101010101" pitchFamily="49" charset="-122"/>
                <a:ea typeface="黑体" panose="02010609060101010101" pitchFamily="49" charset="-122"/>
              </a:rPr>
              <a:t>元</a:t>
            </a:r>
            <a:r>
              <a:rPr lang="en-US" altLang="zh-CN" b="1" dirty="0">
                <a:latin typeface="黑体" panose="02010609060101010101" pitchFamily="49" charset="-122"/>
                <a:ea typeface="黑体" panose="02010609060101010101" pitchFamily="49" charset="-122"/>
              </a:rPr>
              <a:t>)</a:t>
            </a:r>
            <a:endParaRPr lang="zh-CN" altLang="zh-CN" b="1" dirty="0">
              <a:latin typeface="黑体" panose="02010609060101010101" pitchFamily="49" charset="-122"/>
              <a:ea typeface="黑体" panose="02010609060101010101" pitchFamily="49" charset="-122"/>
            </a:endParaRPr>
          </a:p>
          <a:p>
            <a:pPr marL="0" indent="0" algn="ctr">
              <a:lnSpc>
                <a:spcPct val="140000"/>
              </a:lnSpc>
              <a:spcBef>
                <a:spcPct val="0"/>
              </a:spcBef>
              <a:buNone/>
            </a:pPr>
            <a:r>
              <a:rPr lang="zh-CN" altLang="zh-CN" b="1" dirty="0">
                <a:latin typeface="黑体" panose="02010609060101010101" pitchFamily="49" charset="-122"/>
                <a:ea typeface="黑体" panose="02010609060101010101" pitchFamily="49" charset="-122"/>
              </a:rPr>
              <a:t>成本偏差 </a:t>
            </a:r>
            <a:r>
              <a:rPr lang="en-US" altLang="zh-CN" b="1" dirty="0">
                <a:latin typeface="黑体" panose="02010609060101010101" pitchFamily="49" charset="-122"/>
                <a:ea typeface="黑体" panose="02010609060101010101" pitchFamily="49" charset="-122"/>
              </a:rPr>
              <a:t>CV = EV – AC = -700 (</a:t>
            </a:r>
            <a:r>
              <a:rPr lang="zh-CN" altLang="zh-CN" b="1" dirty="0">
                <a:latin typeface="黑体" panose="02010609060101010101" pitchFamily="49" charset="-122"/>
                <a:ea typeface="黑体" panose="02010609060101010101" pitchFamily="49" charset="-122"/>
              </a:rPr>
              <a:t>元</a:t>
            </a:r>
            <a:r>
              <a:rPr lang="en-US" altLang="zh-CN" b="1" dirty="0">
                <a:latin typeface="黑体" panose="02010609060101010101" pitchFamily="49" charset="-122"/>
                <a:ea typeface="黑体" panose="02010609060101010101" pitchFamily="49" charset="-122"/>
              </a:rPr>
              <a:t>)</a:t>
            </a:r>
            <a:endParaRPr lang="zh-CN" altLang="zh-CN" b="1" dirty="0">
              <a:latin typeface="黑体" panose="02010609060101010101" pitchFamily="49" charset="-122"/>
              <a:ea typeface="黑体" panose="02010609060101010101" pitchFamily="49" charset="-122"/>
            </a:endParaRPr>
          </a:p>
          <a:p>
            <a:pPr marL="0" indent="0" algn="ctr">
              <a:lnSpc>
                <a:spcPct val="140000"/>
              </a:lnSpc>
              <a:spcBef>
                <a:spcPct val="0"/>
              </a:spcBef>
              <a:buNone/>
            </a:pPr>
            <a:r>
              <a:rPr lang="zh-CN" altLang="zh-CN" b="1" dirty="0">
                <a:latin typeface="黑体" panose="02010609060101010101" pitchFamily="49" charset="-122"/>
                <a:ea typeface="黑体" panose="02010609060101010101" pitchFamily="49" charset="-122"/>
              </a:rPr>
              <a:t>成本绩效指数 </a:t>
            </a:r>
            <a:r>
              <a:rPr lang="en-US" altLang="zh-CN" b="1" dirty="0">
                <a:latin typeface="黑体" panose="02010609060101010101" pitchFamily="49" charset="-122"/>
                <a:ea typeface="黑体" panose="02010609060101010101" pitchFamily="49" charset="-122"/>
              </a:rPr>
              <a:t>CPI = EV / AC = 95.54%</a:t>
            </a:r>
            <a:endParaRPr lang="zh-CN" altLang="zh-CN" b="1" dirty="0">
              <a:latin typeface="黑体" panose="02010609060101010101" pitchFamily="49" charset="-122"/>
              <a:ea typeface="黑体" panose="02010609060101010101" pitchFamily="49" charset="-122"/>
            </a:endParaRPr>
          </a:p>
          <a:p>
            <a:pPr marL="0" indent="0">
              <a:lnSpc>
                <a:spcPct val="140000"/>
              </a:lnSpc>
              <a:spcBef>
                <a:spcPct val="0"/>
              </a:spcBef>
              <a:buNone/>
            </a:pPr>
            <a:r>
              <a:rPr lang="zh-CN" altLang="zh-CN" sz="2400" dirty="0">
                <a:latin typeface="黑体" panose="02010609060101010101" pitchFamily="49" charset="-122"/>
                <a:ea typeface="黑体" panose="02010609060101010101" pitchFamily="49" charset="-122"/>
              </a:rPr>
              <a:t>得出</a:t>
            </a:r>
            <a:r>
              <a:rPr lang="zh-CN" altLang="zh-CN" sz="2400" u="sng" dirty="0">
                <a:solidFill>
                  <a:srgbClr val="FF0000"/>
                </a:solidFill>
                <a:latin typeface="黑体" panose="02010609060101010101" pitchFamily="49" charset="-122"/>
                <a:ea typeface="黑体" panose="02010609060101010101" pitchFamily="49" charset="-122"/>
              </a:rPr>
              <a:t>结论</a:t>
            </a:r>
            <a:r>
              <a:rPr lang="zh-CN" altLang="zh-CN" sz="2400" dirty="0">
                <a:latin typeface="黑体" panose="02010609060101010101" pitchFamily="49" charset="-122"/>
                <a:ea typeface="黑体" panose="02010609060101010101" pitchFamily="49" charset="-122"/>
              </a:rPr>
              <a:t>如下：</a:t>
            </a:r>
          </a:p>
          <a:p>
            <a:pPr marL="0" indent="0">
              <a:lnSpc>
                <a:spcPct val="140000"/>
              </a:lnSpc>
              <a:spcBef>
                <a:spcPct val="0"/>
              </a:spcBef>
              <a:buNone/>
            </a:pPr>
            <a:r>
              <a:rPr lang="zh-CN" altLang="zh-CN" sz="2400" dirty="0">
                <a:latin typeface="黑体" panose="02010609060101010101" pitchFamily="49" charset="-122"/>
                <a:ea typeface="黑体" panose="02010609060101010101" pitchFamily="49" charset="-122"/>
              </a:rPr>
              <a:t>实际消耗的费用高于预算</a:t>
            </a:r>
            <a:r>
              <a:rPr lang="en-US" altLang="zh-CN" sz="2400" dirty="0">
                <a:latin typeface="黑体" panose="02010609060101010101" pitchFamily="49" charset="-122"/>
                <a:ea typeface="黑体" panose="02010609060101010101" pitchFamily="49" charset="-122"/>
              </a:rPr>
              <a:t>700</a:t>
            </a:r>
            <a:r>
              <a:rPr lang="zh-CN" altLang="zh-CN" sz="2400" dirty="0">
                <a:latin typeface="黑体" panose="02010609060101010101" pitchFamily="49" charset="-122"/>
                <a:ea typeface="黑体" panose="02010609060101010101" pitchFamily="49" charset="-122"/>
              </a:rPr>
              <a:t>元，</a:t>
            </a:r>
            <a:r>
              <a:rPr lang="zh-CN" altLang="zh-CN" sz="2400" b="1" dirty="0">
                <a:solidFill>
                  <a:srgbClr val="FF0000"/>
                </a:solidFill>
                <a:latin typeface="黑体" panose="02010609060101010101" pitchFamily="49" charset="-122"/>
                <a:ea typeface="黑体" panose="02010609060101010101" pitchFamily="49" charset="-122"/>
              </a:rPr>
              <a:t>略有亏损</a:t>
            </a:r>
            <a:r>
              <a:rPr lang="zh-CN" altLang="zh-CN"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0" indent="0">
              <a:lnSpc>
                <a:spcPct val="140000"/>
              </a:lnSpc>
              <a:spcBef>
                <a:spcPct val="0"/>
              </a:spcBef>
              <a:buNone/>
            </a:pPr>
            <a:endParaRPr lang="zh-CN" altLang="zh-CN" sz="2400" dirty="0">
              <a:latin typeface="黑体" panose="02010609060101010101" pitchFamily="49" charset="-122"/>
              <a:ea typeface="黑体" panose="02010609060101010101" pitchFamily="49" charset="-122"/>
            </a:endParaRPr>
          </a:p>
          <a:p>
            <a:pPr marL="0" indent="0">
              <a:lnSpc>
                <a:spcPct val="140000"/>
              </a:lnSpc>
              <a:spcBef>
                <a:spcPct val="0"/>
              </a:spcBef>
              <a:buNone/>
            </a:pPr>
            <a:r>
              <a:rPr lang="zh-CN" altLang="zh-CN" sz="2400" dirty="0">
                <a:latin typeface="黑体" panose="02010609060101010101" pitchFamily="49" charset="-122"/>
                <a:ea typeface="黑体" panose="02010609060101010101" pitchFamily="49" charset="-122"/>
              </a:rPr>
              <a:t>根据小组讨论，总结了</a:t>
            </a:r>
            <a:r>
              <a:rPr lang="zh-CN" altLang="zh-CN" sz="2400" u="sng" dirty="0">
                <a:solidFill>
                  <a:srgbClr val="FF0000"/>
                </a:solidFill>
                <a:latin typeface="黑体" panose="02010609060101010101" pitchFamily="49" charset="-122"/>
                <a:ea typeface="黑体" panose="02010609060101010101" pitchFamily="49" charset="-122"/>
              </a:rPr>
              <a:t>造成成本偏差的原因</a:t>
            </a:r>
            <a:r>
              <a:rPr lang="zh-CN" altLang="zh-CN" sz="2400" dirty="0">
                <a:latin typeface="黑体" panose="02010609060101010101" pitchFamily="49" charset="-122"/>
                <a:ea typeface="黑体" panose="02010609060101010101" pitchFamily="49" charset="-122"/>
              </a:rPr>
              <a:t>如下：</a:t>
            </a:r>
          </a:p>
          <a:p>
            <a:pPr marL="0" lvl="0" indent="0">
              <a:lnSpc>
                <a:spcPct val="140000"/>
              </a:lnSpc>
              <a:spcBef>
                <a:spcPct val="0"/>
              </a:spcBef>
              <a:buNone/>
            </a:pPr>
            <a:r>
              <a:rPr lang="zh-CN" altLang="en-US" sz="2400" dirty="0">
                <a:latin typeface="黑体" panose="02010609060101010101" pitchFamily="49" charset="-122"/>
                <a:ea typeface="黑体" panose="02010609060101010101" pitchFamily="49" charset="-122"/>
              </a:rPr>
              <a:t>①</a:t>
            </a:r>
            <a:r>
              <a:rPr lang="zh-CN" altLang="zh-CN" sz="2400" dirty="0">
                <a:latin typeface="黑体" panose="02010609060101010101" pitchFamily="49" charset="-122"/>
                <a:ea typeface="黑体" panose="02010609060101010101" pitchFamily="49" charset="-122"/>
              </a:rPr>
              <a:t>由于编码阶段涉及的内容比较繁琐，在细节上容易出现较多问题，因此</a:t>
            </a:r>
            <a:r>
              <a:rPr lang="zh-CN" altLang="zh-CN" sz="2400" dirty="0">
                <a:solidFill>
                  <a:srgbClr val="FF0000"/>
                </a:solidFill>
                <a:latin typeface="黑体" panose="02010609060101010101" pitchFamily="49" charset="-122"/>
                <a:ea typeface="黑体" panose="02010609060101010101" pitchFamily="49" charset="-122"/>
              </a:rPr>
              <a:t>在项目中后期，实际</a:t>
            </a:r>
            <a:endParaRPr lang="en-US" altLang="zh-CN" sz="2400" dirty="0">
              <a:solidFill>
                <a:srgbClr val="FF0000"/>
              </a:solidFill>
              <a:latin typeface="黑体" panose="02010609060101010101" pitchFamily="49" charset="-122"/>
              <a:ea typeface="黑体" panose="02010609060101010101" pitchFamily="49" charset="-122"/>
            </a:endParaRPr>
          </a:p>
          <a:p>
            <a:pPr marL="0" lvl="0" indent="0">
              <a:lnSpc>
                <a:spcPct val="140000"/>
              </a:lnSpc>
              <a:spcBef>
                <a:spcPct val="0"/>
              </a:spcBef>
              <a:buNone/>
            </a:pPr>
            <a:r>
              <a:rPr lang="zh-CN" altLang="zh-CN" sz="2400" dirty="0">
                <a:solidFill>
                  <a:srgbClr val="FF0000"/>
                </a:solidFill>
                <a:latin typeface="黑体" panose="02010609060101010101" pitchFamily="49" charset="-122"/>
                <a:ea typeface="黑体" panose="02010609060101010101" pitchFamily="49" charset="-122"/>
              </a:rPr>
              <a:t>的编码工作量略大于估计</a:t>
            </a:r>
            <a:r>
              <a:rPr lang="zh-CN" altLang="zh-CN" sz="2400" dirty="0">
                <a:latin typeface="黑体" panose="02010609060101010101" pitchFamily="49" charset="-122"/>
                <a:ea typeface="黑体" panose="02010609060101010101" pitchFamily="49" charset="-122"/>
              </a:rPr>
              <a:t>。</a:t>
            </a:r>
          </a:p>
          <a:p>
            <a:pPr marL="0" lvl="0" indent="0">
              <a:lnSpc>
                <a:spcPct val="140000"/>
              </a:lnSpc>
              <a:spcBef>
                <a:spcPct val="0"/>
              </a:spcBef>
              <a:buNone/>
            </a:pPr>
            <a:r>
              <a:rPr lang="zh-CN" altLang="en-US" sz="2400" dirty="0">
                <a:latin typeface="黑体" panose="02010609060101010101" pitchFamily="49" charset="-122"/>
                <a:ea typeface="黑体" panose="02010609060101010101" pitchFamily="49" charset="-122"/>
              </a:rPr>
              <a:t>②</a:t>
            </a:r>
            <a:r>
              <a:rPr lang="zh-CN" altLang="zh-CN" sz="2400" dirty="0">
                <a:latin typeface="黑体" panose="02010609060101010101" pitchFamily="49" charset="-122"/>
                <a:ea typeface="黑体" panose="02010609060101010101" pitchFamily="49" charset="-122"/>
              </a:rPr>
              <a:t>由于后期的编码工作是不断地优化、修改，生产性的工作占比较少，故</a:t>
            </a:r>
            <a:r>
              <a:rPr lang="zh-CN" altLang="zh-CN" sz="2400" dirty="0">
                <a:solidFill>
                  <a:srgbClr val="FF0000"/>
                </a:solidFill>
                <a:latin typeface="黑体" panose="02010609060101010101" pitchFamily="49" charset="-122"/>
                <a:ea typeface="黑体" panose="02010609060101010101" pitchFamily="49" charset="-122"/>
              </a:rPr>
              <a:t>后期编码阶段的挣值</a:t>
            </a:r>
            <a:endParaRPr lang="en-US" altLang="zh-CN" sz="2400" dirty="0">
              <a:solidFill>
                <a:srgbClr val="FF0000"/>
              </a:solidFill>
              <a:latin typeface="黑体" panose="02010609060101010101" pitchFamily="49" charset="-122"/>
              <a:ea typeface="黑体" panose="02010609060101010101" pitchFamily="49" charset="-122"/>
            </a:endParaRPr>
          </a:p>
          <a:p>
            <a:pPr marL="0" lvl="0" indent="0">
              <a:lnSpc>
                <a:spcPct val="140000"/>
              </a:lnSpc>
              <a:spcBef>
                <a:spcPct val="0"/>
              </a:spcBef>
              <a:buNone/>
            </a:pPr>
            <a:r>
              <a:rPr lang="zh-CN" altLang="zh-CN" sz="2400" dirty="0">
                <a:solidFill>
                  <a:srgbClr val="FF0000"/>
                </a:solidFill>
                <a:latin typeface="黑体" panose="02010609060101010101" pitchFamily="49" charset="-122"/>
                <a:ea typeface="黑体" panose="02010609060101010101" pitchFamily="49" charset="-122"/>
              </a:rPr>
              <a:t>不及预期</a:t>
            </a:r>
            <a:r>
              <a:rPr lang="zh-CN" altLang="zh-CN" sz="2400" dirty="0">
                <a:latin typeface="黑体" panose="02010609060101010101" pitchFamily="49" charset="-122"/>
                <a:ea typeface="黑体" panose="02010609060101010101" pitchFamily="49" charset="-122"/>
              </a:rPr>
              <a:t>。</a:t>
            </a:r>
          </a:p>
          <a:p>
            <a:pPr marL="0" lvl="0" indent="0">
              <a:lnSpc>
                <a:spcPct val="140000"/>
              </a:lnSpc>
              <a:spcBef>
                <a:spcPct val="0"/>
              </a:spcBef>
              <a:buNone/>
            </a:pPr>
            <a:r>
              <a:rPr lang="zh-CN" altLang="en-US" sz="2400" dirty="0">
                <a:latin typeface="黑体" panose="02010609060101010101" pitchFamily="49" charset="-122"/>
                <a:ea typeface="黑体" panose="02010609060101010101" pitchFamily="49" charset="-122"/>
              </a:rPr>
              <a:t>③</a:t>
            </a:r>
            <a:r>
              <a:rPr lang="zh-CN" altLang="zh-CN" sz="2400" dirty="0">
                <a:latin typeface="黑体" panose="02010609060101010101" pitchFamily="49" charset="-122"/>
                <a:ea typeface="黑体" panose="02010609060101010101" pitchFamily="49" charset="-122"/>
              </a:rPr>
              <a:t>由于本学期时间关系，只能一周进行一次绩效的测量与估算，且每周人均可分配给该项目的</a:t>
            </a:r>
            <a:endParaRPr lang="en-US" altLang="zh-CN" sz="2400" dirty="0">
              <a:latin typeface="黑体" panose="02010609060101010101" pitchFamily="49" charset="-122"/>
              <a:ea typeface="黑体" panose="02010609060101010101" pitchFamily="49" charset="-122"/>
            </a:endParaRPr>
          </a:p>
          <a:p>
            <a:pPr marL="0" lvl="0" indent="0">
              <a:lnSpc>
                <a:spcPct val="140000"/>
              </a:lnSpc>
              <a:spcBef>
                <a:spcPct val="0"/>
              </a:spcBef>
              <a:buNone/>
            </a:pPr>
            <a:r>
              <a:rPr lang="zh-CN" altLang="zh-CN" sz="2400" dirty="0">
                <a:latin typeface="黑体" panose="02010609060101010101" pitchFamily="49" charset="-122"/>
                <a:ea typeface="黑体" panose="02010609060101010101" pitchFamily="49" charset="-122"/>
              </a:rPr>
              <a:t>时间略有所差异，故</a:t>
            </a:r>
            <a:r>
              <a:rPr lang="zh-CN" altLang="zh-CN" sz="2400" dirty="0">
                <a:solidFill>
                  <a:srgbClr val="FF0000"/>
                </a:solidFill>
                <a:latin typeface="黑体" panose="02010609060101010101" pitchFamily="49" charset="-122"/>
                <a:ea typeface="黑体" panose="02010609060101010101" pitchFamily="49" charset="-122"/>
              </a:rPr>
              <a:t>曲线呈现“不平滑”状态</a:t>
            </a:r>
            <a:r>
              <a:rPr lang="zh-CN" altLang="zh-CN" sz="2400" dirty="0">
                <a:latin typeface="黑体" panose="02010609060101010101" pitchFamily="49" charset="-122"/>
                <a:ea typeface="黑体" panose="02010609060101010101" pitchFamily="49" charset="-122"/>
              </a:rPr>
              <a:t>。</a:t>
            </a:r>
          </a:p>
          <a:p>
            <a:pPr marL="0" indent="0">
              <a:lnSpc>
                <a:spcPct val="140000"/>
              </a:lnSpc>
              <a:spcBef>
                <a:spcPct val="0"/>
              </a:spcBef>
              <a:buNone/>
            </a:pPr>
            <a:endParaRPr lang="en-US" altLang="zh-CN" dirty="0"/>
          </a:p>
          <a:p>
            <a:pPr marL="457200" lvl="1" indent="0">
              <a:lnSpc>
                <a:spcPct val="140000"/>
              </a:lnSpc>
              <a:spcBef>
                <a:spcPct val="0"/>
              </a:spcBef>
              <a:buNone/>
            </a:pPr>
            <a:endParaRPr lang="en-US" altLang="zh-CN" dirty="0"/>
          </a:p>
          <a:p>
            <a:pPr marL="457200" lvl="1" indent="0">
              <a:lnSpc>
                <a:spcPct val="140000"/>
              </a:lnSpc>
              <a:spcBef>
                <a:spcPct val="0"/>
              </a:spcBef>
              <a:buNone/>
            </a:pPr>
            <a:endParaRPr lang="en-US" altLang="zh-CN" dirty="0"/>
          </a:p>
          <a:p>
            <a:pPr marL="457200" lvl="1" indent="0">
              <a:lnSpc>
                <a:spcPct val="140000"/>
              </a:lnSpc>
              <a:spcBef>
                <a:spcPct val="0"/>
              </a:spcBef>
              <a:buNone/>
            </a:pPr>
            <a:endParaRPr lang="en-US" altLang="zh-CN" dirty="0"/>
          </a:p>
          <a:p>
            <a:pPr marL="457200" lvl="1" indent="0">
              <a:lnSpc>
                <a:spcPct val="140000"/>
              </a:lnSpc>
              <a:spcBef>
                <a:spcPct val="0"/>
              </a:spcBef>
              <a:buNone/>
            </a:pPr>
            <a:endParaRPr lang="en-US" altLang="zh-CN" dirty="0"/>
          </a:p>
          <a:p>
            <a:pPr marL="457200" lvl="1" indent="0">
              <a:lnSpc>
                <a:spcPct val="140000"/>
              </a:lnSpc>
              <a:spcBef>
                <a:spcPct val="0"/>
              </a:spcBef>
              <a:buNone/>
            </a:pPr>
            <a:endParaRPr lang="en-US" altLang="zh-CN" dirty="0"/>
          </a:p>
          <a:p>
            <a:pPr marL="457200" lvl="1" indent="0">
              <a:lnSpc>
                <a:spcPct val="140000"/>
              </a:lnSpc>
              <a:spcBef>
                <a:spcPct val="0"/>
              </a:spcBef>
              <a:buNone/>
            </a:pPr>
            <a:endParaRPr lang="en-US" altLang="zh-CN" dirty="0"/>
          </a:p>
          <a:p>
            <a:pPr marL="457200" lvl="1" indent="0">
              <a:lnSpc>
                <a:spcPct val="140000"/>
              </a:lnSpc>
              <a:spcBef>
                <a:spcPct val="0"/>
              </a:spcBef>
              <a:buNone/>
            </a:pPr>
            <a:endParaRPr lang="en-US" altLang="zh-CN" dirty="0"/>
          </a:p>
          <a:p>
            <a:pPr marL="457200" lvl="1" indent="0">
              <a:lnSpc>
                <a:spcPct val="140000"/>
              </a:lnSpc>
              <a:spcBef>
                <a:spcPct val="0"/>
              </a:spcBef>
              <a:buNone/>
            </a:pPr>
            <a:endParaRPr lang="en-US" altLang="zh-CN" dirty="0"/>
          </a:p>
          <a:p>
            <a:pPr marL="457200" lvl="1" indent="0">
              <a:lnSpc>
                <a:spcPct val="140000"/>
              </a:lnSpc>
              <a:spcBef>
                <a:spcPct val="0"/>
              </a:spcBef>
              <a:buNone/>
            </a:pPr>
            <a:endParaRPr lang="en-US" altLang="zh-CN" dirty="0"/>
          </a:p>
        </p:txBody>
      </p:sp>
    </p:spTree>
    <p:extLst>
      <p:ext uri="{BB962C8B-B14F-4D97-AF65-F5344CB8AC3E}">
        <p14:creationId xmlns:p14="http://schemas.microsoft.com/office/powerpoint/2010/main" val="2143650540"/>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55B990C-B58C-4DDF-96AA-ED6B7E847D62}"/>
              </a:ext>
            </a:extLst>
          </p:cNvPr>
          <p:cNvSpPr>
            <a:spLocks noGrp="1"/>
          </p:cNvSpPr>
          <p:nvPr>
            <p:ph idx="1"/>
          </p:nvPr>
        </p:nvSpPr>
        <p:spPr>
          <a:xfrm>
            <a:off x="838200" y="2447109"/>
            <a:ext cx="10515599" cy="1963781"/>
          </a:xfrm>
        </p:spPr>
        <p:txBody>
          <a:bodyPr>
            <a:noAutofit/>
          </a:bodyPr>
          <a:lstStyle/>
          <a:p>
            <a:pPr marL="0" indent="0" algn="ctr">
              <a:lnSpc>
                <a:spcPct val="150000"/>
              </a:lnSpc>
              <a:buNone/>
            </a:pPr>
            <a:r>
              <a:rPr lang="zh-CN" altLang="en-US" sz="6600" dirty="0">
                <a:solidFill>
                  <a:schemeClr val="bg1"/>
                </a:solidFill>
                <a:latin typeface="百度综艺简体" panose="02010601030101010101" pitchFamily="2" charset="-122"/>
                <a:ea typeface="百度综艺简体" panose="02010601030101010101" pitchFamily="2" charset="-122"/>
              </a:rPr>
              <a:t>项目质量</a:t>
            </a:r>
            <a:endParaRPr lang="en-US" altLang="zh-CN" sz="6600" dirty="0">
              <a:solidFill>
                <a:schemeClr val="bg1"/>
              </a:solidFill>
              <a:latin typeface="百度综艺简体" panose="02010601030101010101" pitchFamily="2" charset="-122"/>
              <a:ea typeface="百度综艺简体" panose="02010601030101010101" pitchFamily="2" charset="-122"/>
            </a:endParaRPr>
          </a:p>
        </p:txBody>
      </p:sp>
      <p:sp>
        <p:nvSpPr>
          <p:cNvPr id="5" name="标题 4">
            <a:extLst>
              <a:ext uri="{FF2B5EF4-FFF2-40B4-BE49-F238E27FC236}">
                <a16:creationId xmlns:a16="http://schemas.microsoft.com/office/drawing/2014/main" id="{531D6BDC-4C27-4A47-BE4A-48C8CADFE618}"/>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121673989"/>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6000" b="-6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02F1400-A2E6-49F6-88D4-26BF29B7E833}"/>
              </a:ext>
            </a:extLst>
          </p:cNvPr>
          <p:cNvSpPr>
            <a:spLocks noGrp="1"/>
          </p:cNvSpPr>
          <p:nvPr>
            <p:ph idx="1"/>
          </p:nvPr>
        </p:nvSpPr>
        <p:spPr>
          <a:xfrm>
            <a:off x="838200" y="1409989"/>
            <a:ext cx="10515600" cy="4351338"/>
          </a:xfrm>
        </p:spPr>
        <p:txBody>
          <a:bodyPr/>
          <a:lstStyle/>
          <a:p>
            <a:pPr marL="0" indent="0">
              <a:lnSpc>
                <a:spcPct val="120000"/>
              </a:lnSpc>
              <a:spcBef>
                <a:spcPts val="0"/>
              </a:spcBef>
              <a:buNone/>
            </a:pPr>
            <a:r>
              <a:rPr lang="zh-CN" altLang="en-US" b="1" dirty="0"/>
              <a:t>质量管理具体质量要求</a:t>
            </a:r>
            <a:endParaRPr lang="en-US" altLang="zh-CN" b="1" dirty="0"/>
          </a:p>
          <a:p>
            <a:pPr>
              <a:lnSpc>
                <a:spcPct val="120000"/>
              </a:lnSpc>
              <a:spcBef>
                <a:spcPts val="0"/>
              </a:spcBef>
            </a:pPr>
            <a:endParaRPr lang="zh-CN" altLang="en-US" dirty="0"/>
          </a:p>
        </p:txBody>
      </p:sp>
      <p:graphicFrame>
        <p:nvGraphicFramePr>
          <p:cNvPr id="8" name="表格 7">
            <a:extLst>
              <a:ext uri="{FF2B5EF4-FFF2-40B4-BE49-F238E27FC236}">
                <a16:creationId xmlns:a16="http://schemas.microsoft.com/office/drawing/2014/main" id="{415C234F-92B9-497F-B7E3-0C50CA07359E}"/>
              </a:ext>
            </a:extLst>
          </p:cNvPr>
          <p:cNvGraphicFramePr>
            <a:graphicFrameLocks noGrp="1"/>
          </p:cNvGraphicFramePr>
          <p:nvPr>
            <p:extLst>
              <p:ext uri="{D42A27DB-BD31-4B8C-83A1-F6EECF244321}">
                <p14:modId xmlns:p14="http://schemas.microsoft.com/office/powerpoint/2010/main" val="3338691894"/>
              </p:ext>
            </p:extLst>
          </p:nvPr>
        </p:nvGraphicFramePr>
        <p:xfrm>
          <a:off x="1181100" y="1898565"/>
          <a:ext cx="9772650" cy="4804179"/>
        </p:xfrm>
        <a:graphic>
          <a:graphicData uri="http://schemas.openxmlformats.org/drawingml/2006/table">
            <a:tbl>
              <a:tblPr firstRow="1" firstCol="1" bandRow="1">
                <a:tableStyleId>{5C22544A-7EE6-4342-B048-85BDC9FD1C3A}</a:tableStyleId>
              </a:tblPr>
              <a:tblGrid>
                <a:gridCol w="1831783">
                  <a:extLst>
                    <a:ext uri="{9D8B030D-6E8A-4147-A177-3AD203B41FA5}">
                      <a16:colId xmlns:a16="http://schemas.microsoft.com/office/drawing/2014/main" val="3137185935"/>
                    </a:ext>
                  </a:extLst>
                </a:gridCol>
                <a:gridCol w="7940867">
                  <a:extLst>
                    <a:ext uri="{9D8B030D-6E8A-4147-A177-3AD203B41FA5}">
                      <a16:colId xmlns:a16="http://schemas.microsoft.com/office/drawing/2014/main" val="3737381881"/>
                    </a:ext>
                  </a:extLst>
                </a:gridCol>
              </a:tblGrid>
              <a:tr h="252723">
                <a:tc>
                  <a:txBody>
                    <a:bodyPr/>
                    <a:lstStyle/>
                    <a:p>
                      <a:pPr algn="ctr">
                        <a:lnSpc>
                          <a:spcPct val="120000"/>
                        </a:lnSpc>
                        <a:spcBef>
                          <a:spcPts val="0"/>
                        </a:spcBef>
                        <a:spcAft>
                          <a:spcPts val="0"/>
                        </a:spcAft>
                      </a:pPr>
                      <a:r>
                        <a:rPr lang="zh-CN" sz="1600">
                          <a:effectLst/>
                        </a:rPr>
                        <a:t>质量要求方面</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20000"/>
                        </a:lnSpc>
                        <a:spcBef>
                          <a:spcPts val="0"/>
                        </a:spcBef>
                        <a:spcAft>
                          <a:spcPts val="0"/>
                        </a:spcAft>
                      </a:pPr>
                      <a:r>
                        <a:rPr lang="zh-CN" sz="1600" dirty="0">
                          <a:effectLst/>
                        </a:rPr>
                        <a:t>具体要求</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34182650"/>
                  </a:ext>
                </a:extLst>
              </a:tr>
              <a:tr h="783364">
                <a:tc>
                  <a:txBody>
                    <a:bodyPr/>
                    <a:lstStyle/>
                    <a:p>
                      <a:pPr algn="ctr">
                        <a:lnSpc>
                          <a:spcPct val="120000"/>
                        </a:lnSpc>
                        <a:spcBef>
                          <a:spcPts val="0"/>
                        </a:spcBef>
                        <a:spcAft>
                          <a:spcPts val="0"/>
                        </a:spcAft>
                      </a:pPr>
                      <a:r>
                        <a:rPr lang="zh-CN" sz="1600">
                          <a:effectLst/>
                        </a:rPr>
                        <a:t>功能性</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20000"/>
                        </a:lnSpc>
                        <a:spcBef>
                          <a:spcPts val="0"/>
                        </a:spcBef>
                        <a:spcAft>
                          <a:spcPts val="0"/>
                        </a:spcAft>
                      </a:pPr>
                      <a:r>
                        <a:rPr lang="zh-CN" sz="1600" dirty="0">
                          <a:effectLst/>
                        </a:rPr>
                        <a:t>实现登录与人员管理，管理员功能和数据加密，既要保证性能又要保证数据安全性。提供可视化编辑网页上正文内容，修改标题栏，标签栏文字内容。</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74850743"/>
                  </a:ext>
                </a:extLst>
              </a:tr>
              <a:tr h="1579323">
                <a:tc>
                  <a:txBody>
                    <a:bodyPr/>
                    <a:lstStyle/>
                    <a:p>
                      <a:pPr algn="ctr">
                        <a:lnSpc>
                          <a:spcPct val="120000"/>
                        </a:lnSpc>
                        <a:spcBef>
                          <a:spcPts val="0"/>
                        </a:spcBef>
                        <a:spcAft>
                          <a:spcPts val="0"/>
                        </a:spcAft>
                      </a:pPr>
                      <a:r>
                        <a:rPr lang="zh-CN" sz="1600">
                          <a:effectLst/>
                        </a:rPr>
                        <a:t>系统输出</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20000"/>
                        </a:lnSpc>
                        <a:spcBef>
                          <a:spcPts val="0"/>
                        </a:spcBef>
                        <a:spcAft>
                          <a:spcPts val="0"/>
                        </a:spcAft>
                      </a:pPr>
                      <a:r>
                        <a:rPr lang="zh-CN" sz="1600" dirty="0">
                          <a:effectLst/>
                        </a:rPr>
                        <a:t>这个系统应能够处理千级以上的规模的数据量和交易量；这个系统设计应能满足</a:t>
                      </a:r>
                      <a:r>
                        <a:rPr lang="en-US" sz="1600" dirty="0">
                          <a:effectLst/>
                        </a:rPr>
                        <a:t>100</a:t>
                      </a:r>
                      <a:r>
                        <a:rPr lang="zh-CN" sz="1600" dirty="0">
                          <a:effectLst/>
                        </a:rPr>
                        <a:t>位用户同时操作。用户数量的增长率是</a:t>
                      </a:r>
                      <a:r>
                        <a:rPr lang="en-US" sz="1600" dirty="0">
                          <a:effectLst/>
                        </a:rPr>
                        <a:t>10%</a:t>
                      </a:r>
                      <a:r>
                        <a:rPr lang="zh-CN" sz="1600" dirty="0">
                          <a:effectLst/>
                        </a:rPr>
                        <a:t>左右；系统必须能够在手机端和电脑端上运行；本产品要求在网络状况良好的情况下，页面载入时间时延不得超过</a:t>
                      </a:r>
                      <a:r>
                        <a:rPr lang="en-US" sz="1600" dirty="0">
                          <a:effectLst/>
                        </a:rPr>
                        <a:t>1</a:t>
                      </a:r>
                      <a:r>
                        <a:rPr lang="zh-CN" sz="1600" dirty="0">
                          <a:effectLst/>
                        </a:rPr>
                        <a:t>秒，上传操作的时延不得超过</a:t>
                      </a:r>
                      <a:r>
                        <a:rPr lang="en-US" sz="1600" dirty="0">
                          <a:effectLst/>
                        </a:rPr>
                        <a:t>5</a:t>
                      </a:r>
                      <a:r>
                        <a:rPr lang="zh-CN" sz="1600" dirty="0">
                          <a:effectLst/>
                        </a:rPr>
                        <a:t>秒。按照规定的数据格式输入，否则提示错误并要求重新输入。要求弱网络下能顺利加载基础功能。数据库有很好的迭代能力。</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72258554"/>
                  </a:ext>
                </a:extLst>
              </a:tr>
              <a:tr h="412174">
                <a:tc>
                  <a:txBody>
                    <a:bodyPr/>
                    <a:lstStyle/>
                    <a:p>
                      <a:pPr algn="ctr">
                        <a:lnSpc>
                          <a:spcPct val="120000"/>
                        </a:lnSpc>
                        <a:spcBef>
                          <a:spcPts val="0"/>
                        </a:spcBef>
                        <a:spcAft>
                          <a:spcPts val="0"/>
                        </a:spcAft>
                      </a:pPr>
                      <a:r>
                        <a:rPr lang="zh-CN" sz="1600">
                          <a:effectLst/>
                        </a:rPr>
                        <a:t>性能</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20000"/>
                        </a:lnSpc>
                        <a:spcBef>
                          <a:spcPts val="0"/>
                        </a:spcBef>
                        <a:spcAft>
                          <a:spcPts val="0"/>
                        </a:spcAft>
                      </a:pPr>
                      <a:r>
                        <a:rPr lang="zh-CN" sz="1600">
                          <a:effectLst/>
                        </a:rPr>
                        <a:t>要求在正常工作情况下用户的请求响应时间在</a:t>
                      </a:r>
                      <a:r>
                        <a:rPr lang="en-US" sz="1600">
                          <a:effectLst/>
                        </a:rPr>
                        <a:t>1</a:t>
                      </a:r>
                      <a:r>
                        <a:rPr lang="zh-CN" sz="1600">
                          <a:effectLst/>
                        </a:rPr>
                        <a:t>秒左右，当用户访问人数到达</a:t>
                      </a:r>
                      <a:r>
                        <a:rPr lang="en-US" sz="1600">
                          <a:effectLst/>
                        </a:rPr>
                        <a:t>100</a:t>
                      </a:r>
                      <a:r>
                        <a:rPr lang="zh-CN" sz="1600">
                          <a:effectLst/>
                        </a:rPr>
                        <a:t>以上时，响应时间不超过</a:t>
                      </a:r>
                      <a:r>
                        <a:rPr lang="en-US" sz="1600">
                          <a:effectLst/>
                        </a:rPr>
                        <a:t>2</a:t>
                      </a:r>
                      <a:r>
                        <a:rPr lang="zh-CN" sz="1600">
                          <a:effectLst/>
                        </a:rPr>
                        <a:t>秒。</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55274668"/>
                  </a:ext>
                </a:extLst>
              </a:tr>
              <a:tr h="518043">
                <a:tc>
                  <a:txBody>
                    <a:bodyPr/>
                    <a:lstStyle/>
                    <a:p>
                      <a:pPr algn="ctr">
                        <a:lnSpc>
                          <a:spcPct val="120000"/>
                        </a:lnSpc>
                        <a:spcBef>
                          <a:spcPts val="0"/>
                        </a:spcBef>
                        <a:spcAft>
                          <a:spcPts val="0"/>
                        </a:spcAft>
                      </a:pPr>
                      <a:r>
                        <a:rPr lang="zh-CN" sz="1600">
                          <a:effectLst/>
                        </a:rPr>
                        <a:t>可靠性</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20000"/>
                        </a:lnSpc>
                        <a:spcBef>
                          <a:spcPts val="0"/>
                        </a:spcBef>
                        <a:spcAft>
                          <a:spcPts val="0"/>
                        </a:spcAft>
                      </a:pPr>
                      <a:r>
                        <a:rPr lang="zh-CN" sz="1600">
                          <a:effectLst/>
                        </a:rPr>
                        <a:t>在网络带宽大于</a:t>
                      </a:r>
                      <a:r>
                        <a:rPr lang="en-US" sz="1600">
                          <a:effectLst/>
                        </a:rPr>
                        <a:t>5M</a:t>
                      </a:r>
                      <a:r>
                        <a:rPr lang="zh-CN" sz="1600">
                          <a:effectLst/>
                        </a:rPr>
                        <a:t>，网站硬盘容量</a:t>
                      </a:r>
                      <a:r>
                        <a:rPr lang="en-US" sz="1600">
                          <a:effectLst/>
                        </a:rPr>
                        <a:t>&gt;40G</a:t>
                      </a:r>
                      <a:r>
                        <a:rPr lang="zh-CN" sz="1600">
                          <a:effectLst/>
                        </a:rPr>
                        <a:t>，服务器吞吐量为</a:t>
                      </a:r>
                      <a:r>
                        <a:rPr lang="en-US" sz="1600">
                          <a:effectLst/>
                        </a:rPr>
                        <a:t>3000</a:t>
                      </a:r>
                      <a:r>
                        <a:rPr lang="zh-CN" sz="1600">
                          <a:effectLst/>
                        </a:rPr>
                        <a:t>并发每秒的条件下，该网站可以完成报名，缴费，查询信息等功能。</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90896383"/>
                  </a:ext>
                </a:extLst>
              </a:tr>
              <a:tr h="1048683">
                <a:tc>
                  <a:txBody>
                    <a:bodyPr/>
                    <a:lstStyle/>
                    <a:p>
                      <a:pPr algn="ctr">
                        <a:lnSpc>
                          <a:spcPct val="120000"/>
                        </a:lnSpc>
                        <a:spcBef>
                          <a:spcPts val="0"/>
                        </a:spcBef>
                        <a:spcAft>
                          <a:spcPts val="0"/>
                        </a:spcAft>
                      </a:pPr>
                      <a:r>
                        <a:rPr lang="zh-CN" sz="1600" dirty="0">
                          <a:effectLst/>
                        </a:rPr>
                        <a:t>可维护性</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20000"/>
                        </a:lnSpc>
                        <a:spcBef>
                          <a:spcPts val="0"/>
                        </a:spcBef>
                        <a:spcAft>
                          <a:spcPts val="0"/>
                        </a:spcAft>
                      </a:pPr>
                      <a:r>
                        <a:rPr lang="zh-CN" sz="1600" dirty="0">
                          <a:effectLst/>
                        </a:rPr>
                        <a:t>在开发网站的过程中注意记录日志、数据备份，提高产品可维护性，适用先进的软件开发技术和工具，还可以使用模块化技术、结构化程序设计技术；明确处理用户请求的优先级，选择可维护的程序设计语言，本项目采用的是</a:t>
                      </a:r>
                      <a:r>
                        <a:rPr lang="en-US" sz="1600" dirty="0" err="1">
                          <a:effectLst/>
                        </a:rPr>
                        <a:t>css</a:t>
                      </a:r>
                      <a:r>
                        <a:rPr lang="zh-CN" sz="1600" dirty="0">
                          <a:effectLst/>
                        </a:rPr>
                        <a:t>与</a:t>
                      </a:r>
                      <a:r>
                        <a:rPr lang="en-US" sz="1600" dirty="0">
                          <a:effectLst/>
                        </a:rPr>
                        <a:t>html5</a:t>
                      </a:r>
                      <a:r>
                        <a:rPr lang="zh-CN" sz="1600" dirty="0">
                          <a:effectLst/>
                        </a:rPr>
                        <a:t>。</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39967459"/>
                  </a:ext>
                </a:extLst>
              </a:tr>
            </a:tbl>
          </a:graphicData>
        </a:graphic>
      </p:graphicFrame>
      <p:sp>
        <p:nvSpPr>
          <p:cNvPr id="7" name="标题 1">
            <a:extLst>
              <a:ext uri="{FF2B5EF4-FFF2-40B4-BE49-F238E27FC236}">
                <a16:creationId xmlns:a16="http://schemas.microsoft.com/office/drawing/2014/main" id="{D84ECA25-4666-4608-8AFB-15F601A05DB0}"/>
              </a:ext>
            </a:extLst>
          </p:cNvPr>
          <p:cNvSpPr>
            <a:spLocks noGrp="1"/>
          </p:cNvSpPr>
          <p:nvPr>
            <p:ph type="title"/>
          </p:nvPr>
        </p:nvSpPr>
        <p:spPr>
          <a:xfrm>
            <a:off x="838200" y="365125"/>
            <a:ext cx="10515600" cy="1325563"/>
          </a:xfrm>
        </p:spPr>
        <p:txBody>
          <a:bodyPr/>
          <a:lstStyle/>
          <a:p>
            <a:pPr>
              <a:lnSpc>
                <a:spcPct val="120000"/>
              </a:lnSpc>
            </a:pPr>
            <a:r>
              <a:rPr lang="zh-CN" altLang="en-US" b="1" dirty="0">
                <a:latin typeface="微软雅黑" panose="020B0503020204020204" pitchFamily="34" charset="-122"/>
                <a:ea typeface="微软雅黑" panose="020B0503020204020204" pitchFamily="34" charset="-122"/>
              </a:rPr>
              <a:t>项目质量管理</a:t>
            </a:r>
          </a:p>
        </p:txBody>
      </p:sp>
    </p:spTree>
    <p:extLst>
      <p:ext uri="{BB962C8B-B14F-4D97-AF65-F5344CB8AC3E}">
        <p14:creationId xmlns:p14="http://schemas.microsoft.com/office/powerpoint/2010/main" val="263456926"/>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6000" b="-6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076F1-5CCF-4012-B9EA-E7E352BF61BE}"/>
              </a:ext>
            </a:extLst>
          </p:cNvPr>
          <p:cNvSpPr>
            <a:spLocks noGrp="1"/>
          </p:cNvSpPr>
          <p:nvPr>
            <p:ph type="title"/>
          </p:nvPr>
        </p:nvSpPr>
        <p:spPr>
          <a:xfrm>
            <a:off x="838200" y="0"/>
            <a:ext cx="10515600" cy="1325563"/>
          </a:xfrm>
        </p:spPr>
        <p:txBody>
          <a:bodyPr>
            <a:normAutofit/>
          </a:bodyPr>
          <a:lstStyle/>
          <a:p>
            <a:pPr>
              <a:lnSpc>
                <a:spcPct val="120000"/>
              </a:lnSpc>
            </a:pPr>
            <a:r>
              <a:rPr lang="zh-CN" altLang="en-US" sz="2800" b="1" dirty="0">
                <a:latin typeface="微软雅黑" panose="020B0503020204020204" pitchFamily="34" charset="-122"/>
                <a:ea typeface="微软雅黑" panose="020B0503020204020204" pitchFamily="34" charset="-122"/>
              </a:rPr>
              <a:t>过程与产品质量检查计划</a:t>
            </a:r>
          </a:p>
        </p:txBody>
      </p:sp>
      <p:graphicFrame>
        <p:nvGraphicFramePr>
          <p:cNvPr id="4" name="内容占位符 3">
            <a:extLst>
              <a:ext uri="{FF2B5EF4-FFF2-40B4-BE49-F238E27FC236}">
                <a16:creationId xmlns:a16="http://schemas.microsoft.com/office/drawing/2014/main" id="{E3B41CC6-DD90-4F15-8058-F4215F9A26C4}"/>
              </a:ext>
            </a:extLst>
          </p:cNvPr>
          <p:cNvGraphicFramePr>
            <a:graphicFrameLocks noGrp="1"/>
          </p:cNvGraphicFramePr>
          <p:nvPr>
            <p:ph idx="1"/>
            <p:extLst>
              <p:ext uri="{D42A27DB-BD31-4B8C-83A1-F6EECF244321}">
                <p14:modId xmlns:p14="http://schemas.microsoft.com/office/powerpoint/2010/main" val="512178187"/>
              </p:ext>
            </p:extLst>
          </p:nvPr>
        </p:nvGraphicFramePr>
        <p:xfrm>
          <a:off x="1214437" y="965145"/>
          <a:ext cx="9763126" cy="5547698"/>
        </p:xfrm>
        <a:graphic>
          <a:graphicData uri="http://schemas.openxmlformats.org/drawingml/2006/table">
            <a:tbl>
              <a:tblPr firstRow="1" firstCol="1" bandRow="1">
                <a:tableStyleId>{5C22544A-7EE6-4342-B048-85BDC9FD1C3A}</a:tableStyleId>
              </a:tblPr>
              <a:tblGrid>
                <a:gridCol w="1952390">
                  <a:extLst>
                    <a:ext uri="{9D8B030D-6E8A-4147-A177-3AD203B41FA5}">
                      <a16:colId xmlns:a16="http://schemas.microsoft.com/office/drawing/2014/main" val="1950810524"/>
                    </a:ext>
                  </a:extLst>
                </a:gridCol>
                <a:gridCol w="1952390">
                  <a:extLst>
                    <a:ext uri="{9D8B030D-6E8A-4147-A177-3AD203B41FA5}">
                      <a16:colId xmlns:a16="http://schemas.microsoft.com/office/drawing/2014/main" val="2590958240"/>
                    </a:ext>
                  </a:extLst>
                </a:gridCol>
                <a:gridCol w="2429014">
                  <a:extLst>
                    <a:ext uri="{9D8B030D-6E8A-4147-A177-3AD203B41FA5}">
                      <a16:colId xmlns:a16="http://schemas.microsoft.com/office/drawing/2014/main" val="2312779358"/>
                    </a:ext>
                  </a:extLst>
                </a:gridCol>
                <a:gridCol w="1475766">
                  <a:extLst>
                    <a:ext uri="{9D8B030D-6E8A-4147-A177-3AD203B41FA5}">
                      <a16:colId xmlns:a16="http://schemas.microsoft.com/office/drawing/2014/main" val="2263126021"/>
                    </a:ext>
                  </a:extLst>
                </a:gridCol>
                <a:gridCol w="1953566">
                  <a:extLst>
                    <a:ext uri="{9D8B030D-6E8A-4147-A177-3AD203B41FA5}">
                      <a16:colId xmlns:a16="http://schemas.microsoft.com/office/drawing/2014/main" val="2643258327"/>
                    </a:ext>
                  </a:extLst>
                </a:gridCol>
              </a:tblGrid>
              <a:tr h="117810">
                <a:tc gridSpan="5">
                  <a:txBody>
                    <a:bodyPr/>
                    <a:lstStyle/>
                    <a:p>
                      <a:pPr algn="ctr">
                        <a:lnSpc>
                          <a:spcPct val="120000"/>
                        </a:lnSpc>
                        <a:spcBef>
                          <a:spcPts val="0"/>
                        </a:spcBef>
                        <a:spcAft>
                          <a:spcPts val="0"/>
                        </a:spcAft>
                      </a:pPr>
                      <a:r>
                        <a:rPr lang="zh-CN" sz="1400">
                          <a:effectLst/>
                        </a:rPr>
                        <a:t>过程与产品质量检查计划</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61951213"/>
                  </a:ext>
                </a:extLst>
              </a:tr>
              <a:tr h="177376">
                <a:tc gridSpan="5">
                  <a:txBody>
                    <a:bodyPr/>
                    <a:lstStyle/>
                    <a:p>
                      <a:pPr algn="ctr">
                        <a:lnSpc>
                          <a:spcPct val="120000"/>
                        </a:lnSpc>
                        <a:spcBef>
                          <a:spcPts val="0"/>
                        </a:spcBef>
                        <a:spcAft>
                          <a:spcPts val="0"/>
                        </a:spcAft>
                      </a:pPr>
                      <a:r>
                        <a:rPr lang="zh-CN" sz="1400" dirty="0">
                          <a:effectLst/>
                        </a:rPr>
                        <a:t>质量保证员：李朝龙</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03565634"/>
                  </a:ext>
                </a:extLst>
              </a:tr>
              <a:tr h="177376">
                <a:tc>
                  <a:txBody>
                    <a:bodyPr/>
                    <a:lstStyle/>
                    <a:p>
                      <a:pPr algn="ctr">
                        <a:lnSpc>
                          <a:spcPct val="120000"/>
                        </a:lnSpc>
                        <a:spcBef>
                          <a:spcPts val="0"/>
                        </a:spcBef>
                        <a:spcAft>
                          <a:spcPts val="0"/>
                        </a:spcAft>
                      </a:pPr>
                      <a:r>
                        <a:rPr lang="zh-CN" sz="1400">
                          <a:effectLst/>
                        </a:rPr>
                        <a:t>主要活动域</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ctr">
                        <a:lnSpc>
                          <a:spcPct val="120000"/>
                        </a:lnSpc>
                        <a:spcBef>
                          <a:spcPts val="0"/>
                        </a:spcBef>
                        <a:spcAft>
                          <a:spcPts val="0"/>
                        </a:spcAft>
                      </a:pPr>
                      <a:r>
                        <a:rPr lang="zh-CN" sz="1400" dirty="0">
                          <a:effectLst/>
                        </a:rPr>
                        <a:t>主要活动</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ctr">
                        <a:lnSpc>
                          <a:spcPct val="120000"/>
                        </a:lnSpc>
                        <a:spcBef>
                          <a:spcPts val="0"/>
                        </a:spcBef>
                        <a:spcAft>
                          <a:spcPts val="0"/>
                        </a:spcAft>
                      </a:pPr>
                      <a:r>
                        <a:rPr lang="zh-CN" sz="1400">
                          <a:effectLst/>
                        </a:rPr>
                        <a:t>主要工作成果</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ctr">
                        <a:lnSpc>
                          <a:spcPct val="120000"/>
                        </a:lnSpc>
                        <a:spcBef>
                          <a:spcPts val="0"/>
                        </a:spcBef>
                        <a:spcAft>
                          <a:spcPts val="0"/>
                        </a:spcAft>
                      </a:pPr>
                      <a:r>
                        <a:rPr lang="zh-CN" sz="1400">
                          <a:effectLst/>
                        </a:rPr>
                        <a:t>检查时间</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ctr">
                        <a:lnSpc>
                          <a:spcPct val="120000"/>
                        </a:lnSpc>
                        <a:spcBef>
                          <a:spcPts val="0"/>
                        </a:spcBef>
                        <a:spcAft>
                          <a:spcPts val="0"/>
                        </a:spcAft>
                      </a:pPr>
                      <a:r>
                        <a:rPr lang="zh-CN" sz="1400">
                          <a:effectLst/>
                        </a:rPr>
                        <a:t>参加人员</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extLst>
                  <a:ext uri="{0D108BD9-81ED-4DB2-BD59-A6C34878D82A}">
                    <a16:rowId xmlns:a16="http://schemas.microsoft.com/office/drawing/2014/main" val="178283960"/>
                  </a:ext>
                </a:extLst>
              </a:tr>
              <a:tr h="922274">
                <a:tc>
                  <a:txBody>
                    <a:bodyPr/>
                    <a:lstStyle/>
                    <a:p>
                      <a:pPr algn="ctr">
                        <a:lnSpc>
                          <a:spcPct val="120000"/>
                        </a:lnSpc>
                        <a:spcBef>
                          <a:spcPts val="0"/>
                        </a:spcBef>
                        <a:spcAft>
                          <a:spcPts val="0"/>
                        </a:spcAft>
                      </a:pPr>
                      <a:r>
                        <a:rPr lang="zh-CN" sz="1400">
                          <a:effectLst/>
                        </a:rPr>
                        <a:t>策划过程</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just">
                        <a:lnSpc>
                          <a:spcPct val="120000"/>
                        </a:lnSpc>
                        <a:spcBef>
                          <a:spcPts val="0"/>
                        </a:spcBef>
                        <a:spcAft>
                          <a:spcPts val="0"/>
                        </a:spcAft>
                      </a:pPr>
                      <a:r>
                        <a:rPr lang="zh-CN" sz="1400">
                          <a:effectLst/>
                        </a:rPr>
                        <a:t>项目经理为主导，调研需求，撰写开发、管理、质量保证、测试计划。</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just">
                        <a:lnSpc>
                          <a:spcPct val="120000"/>
                        </a:lnSpc>
                        <a:spcBef>
                          <a:spcPts val="0"/>
                        </a:spcBef>
                        <a:spcAft>
                          <a:spcPts val="0"/>
                        </a:spcAft>
                      </a:pPr>
                      <a:r>
                        <a:rPr lang="zh-CN" sz="1400" dirty="0">
                          <a:effectLst/>
                        </a:rPr>
                        <a:t>《质量管理计划》</a:t>
                      </a:r>
                    </a:p>
                    <a:p>
                      <a:pPr algn="just">
                        <a:lnSpc>
                          <a:spcPct val="120000"/>
                        </a:lnSpc>
                        <a:spcBef>
                          <a:spcPts val="0"/>
                        </a:spcBef>
                        <a:spcAft>
                          <a:spcPts val="0"/>
                        </a:spcAft>
                      </a:pPr>
                      <a:r>
                        <a:rPr lang="zh-CN" sz="1400" dirty="0">
                          <a:effectLst/>
                        </a:rPr>
                        <a:t>《测试计划》</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ctr">
                        <a:lnSpc>
                          <a:spcPct val="120000"/>
                        </a:lnSpc>
                        <a:spcBef>
                          <a:spcPts val="0"/>
                        </a:spcBef>
                        <a:spcAft>
                          <a:spcPts val="0"/>
                        </a:spcAft>
                      </a:pPr>
                      <a:r>
                        <a:rPr lang="en-US" sz="1400">
                          <a:effectLst/>
                        </a:rPr>
                        <a:t>10</a:t>
                      </a:r>
                      <a:r>
                        <a:rPr lang="zh-CN" sz="1400">
                          <a:effectLst/>
                        </a:rPr>
                        <a:t>月</a:t>
                      </a:r>
                      <a:r>
                        <a:rPr lang="en-US" sz="1400">
                          <a:effectLst/>
                        </a:rPr>
                        <a:t>9</a:t>
                      </a:r>
                      <a:r>
                        <a:rPr lang="zh-CN" sz="1400">
                          <a:effectLst/>
                        </a:rPr>
                        <a:t>日</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ctr">
                        <a:lnSpc>
                          <a:spcPct val="120000"/>
                        </a:lnSpc>
                        <a:spcBef>
                          <a:spcPts val="0"/>
                        </a:spcBef>
                        <a:spcAft>
                          <a:spcPts val="0"/>
                        </a:spcAft>
                      </a:pPr>
                      <a:r>
                        <a:rPr lang="zh-CN" sz="1400">
                          <a:effectLst/>
                        </a:rPr>
                        <a:t>田丰瑞</a:t>
                      </a:r>
                    </a:p>
                    <a:p>
                      <a:pPr algn="ctr">
                        <a:lnSpc>
                          <a:spcPct val="120000"/>
                        </a:lnSpc>
                        <a:spcBef>
                          <a:spcPts val="0"/>
                        </a:spcBef>
                        <a:spcAft>
                          <a:spcPts val="0"/>
                        </a:spcAft>
                      </a:pPr>
                      <a:r>
                        <a:rPr lang="zh-CN" sz="1400">
                          <a:effectLst/>
                        </a:rPr>
                        <a:t>丁紫凡</a:t>
                      </a:r>
                    </a:p>
                    <a:p>
                      <a:pPr algn="ctr">
                        <a:lnSpc>
                          <a:spcPct val="120000"/>
                        </a:lnSpc>
                        <a:spcBef>
                          <a:spcPts val="0"/>
                        </a:spcBef>
                        <a:spcAft>
                          <a:spcPts val="0"/>
                        </a:spcAft>
                      </a:pPr>
                      <a:r>
                        <a:rPr lang="zh-CN" sz="1400">
                          <a:effectLst/>
                        </a:rPr>
                        <a:t>邓心怡</a:t>
                      </a:r>
                    </a:p>
                    <a:p>
                      <a:pPr algn="ctr">
                        <a:lnSpc>
                          <a:spcPct val="120000"/>
                        </a:lnSpc>
                        <a:spcBef>
                          <a:spcPts val="0"/>
                        </a:spcBef>
                        <a:spcAft>
                          <a:spcPts val="0"/>
                        </a:spcAft>
                      </a:pPr>
                      <a:r>
                        <a:rPr lang="zh-CN" sz="1400">
                          <a:effectLst/>
                        </a:rPr>
                        <a:t>陈玉琴</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extLst>
                  <a:ext uri="{0D108BD9-81ED-4DB2-BD59-A6C34878D82A}">
                    <a16:rowId xmlns:a16="http://schemas.microsoft.com/office/drawing/2014/main" val="4042970922"/>
                  </a:ext>
                </a:extLst>
              </a:tr>
              <a:tr h="549825">
                <a:tc>
                  <a:txBody>
                    <a:bodyPr/>
                    <a:lstStyle/>
                    <a:p>
                      <a:pPr algn="ctr">
                        <a:lnSpc>
                          <a:spcPct val="120000"/>
                        </a:lnSpc>
                        <a:spcBef>
                          <a:spcPts val="0"/>
                        </a:spcBef>
                        <a:spcAft>
                          <a:spcPts val="0"/>
                        </a:spcAft>
                      </a:pPr>
                      <a:r>
                        <a:rPr lang="zh-CN" sz="1400">
                          <a:effectLst/>
                        </a:rPr>
                        <a:t>需求过程</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just">
                        <a:lnSpc>
                          <a:spcPct val="120000"/>
                        </a:lnSpc>
                        <a:spcBef>
                          <a:spcPts val="0"/>
                        </a:spcBef>
                        <a:spcAft>
                          <a:spcPts val="0"/>
                        </a:spcAft>
                      </a:pPr>
                      <a:r>
                        <a:rPr lang="zh-CN" sz="1400" dirty="0">
                          <a:effectLst/>
                        </a:rPr>
                        <a:t>根据需求调研撰写需求规格说明。</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just">
                        <a:lnSpc>
                          <a:spcPct val="120000"/>
                        </a:lnSpc>
                        <a:spcBef>
                          <a:spcPts val="0"/>
                        </a:spcBef>
                        <a:spcAft>
                          <a:spcPts val="0"/>
                        </a:spcAft>
                      </a:pPr>
                      <a:r>
                        <a:rPr lang="zh-CN" sz="1400">
                          <a:effectLst/>
                        </a:rPr>
                        <a:t>《需求规格说明书》</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ctr">
                        <a:lnSpc>
                          <a:spcPct val="120000"/>
                        </a:lnSpc>
                        <a:spcBef>
                          <a:spcPts val="0"/>
                        </a:spcBef>
                        <a:spcAft>
                          <a:spcPts val="0"/>
                        </a:spcAft>
                      </a:pPr>
                      <a:r>
                        <a:rPr lang="en-US" sz="1400">
                          <a:effectLst/>
                        </a:rPr>
                        <a:t>10</a:t>
                      </a:r>
                      <a:r>
                        <a:rPr lang="zh-CN" sz="1400">
                          <a:effectLst/>
                        </a:rPr>
                        <a:t>月</a:t>
                      </a:r>
                      <a:r>
                        <a:rPr lang="en-US" sz="1400">
                          <a:effectLst/>
                        </a:rPr>
                        <a:t>25</a:t>
                      </a:r>
                      <a:r>
                        <a:rPr lang="zh-CN" sz="1400">
                          <a:effectLst/>
                        </a:rPr>
                        <a:t>日</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ctr">
                        <a:lnSpc>
                          <a:spcPct val="120000"/>
                        </a:lnSpc>
                        <a:spcBef>
                          <a:spcPts val="0"/>
                        </a:spcBef>
                        <a:spcAft>
                          <a:spcPts val="0"/>
                        </a:spcAft>
                      </a:pPr>
                      <a:r>
                        <a:rPr lang="zh-CN" sz="1400">
                          <a:effectLst/>
                        </a:rPr>
                        <a:t>李奕辰</a:t>
                      </a:r>
                    </a:p>
                    <a:p>
                      <a:pPr algn="ctr">
                        <a:lnSpc>
                          <a:spcPct val="120000"/>
                        </a:lnSpc>
                        <a:spcBef>
                          <a:spcPts val="0"/>
                        </a:spcBef>
                        <a:spcAft>
                          <a:spcPts val="0"/>
                        </a:spcAft>
                      </a:pPr>
                      <a:r>
                        <a:rPr lang="zh-CN" sz="1400">
                          <a:effectLst/>
                        </a:rPr>
                        <a:t>傅宋嘉岷</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extLst>
                  <a:ext uri="{0D108BD9-81ED-4DB2-BD59-A6C34878D82A}">
                    <a16:rowId xmlns:a16="http://schemas.microsoft.com/office/drawing/2014/main" val="1904061532"/>
                  </a:ext>
                </a:extLst>
              </a:tr>
              <a:tr h="1108498">
                <a:tc>
                  <a:txBody>
                    <a:bodyPr/>
                    <a:lstStyle/>
                    <a:p>
                      <a:pPr algn="ctr">
                        <a:lnSpc>
                          <a:spcPct val="120000"/>
                        </a:lnSpc>
                        <a:spcBef>
                          <a:spcPts val="0"/>
                        </a:spcBef>
                        <a:spcAft>
                          <a:spcPts val="0"/>
                        </a:spcAft>
                      </a:pPr>
                      <a:r>
                        <a:rPr lang="zh-CN" sz="1400">
                          <a:effectLst/>
                        </a:rPr>
                        <a:t>设计过程</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just">
                        <a:lnSpc>
                          <a:spcPct val="120000"/>
                        </a:lnSpc>
                        <a:spcBef>
                          <a:spcPts val="0"/>
                        </a:spcBef>
                        <a:spcAft>
                          <a:spcPts val="0"/>
                        </a:spcAft>
                      </a:pPr>
                      <a:r>
                        <a:rPr lang="zh-CN" sz="1400">
                          <a:effectLst/>
                        </a:rPr>
                        <a:t>开发人员设计测试用例，撰写模块开发说明和系统设计说明。</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just">
                        <a:lnSpc>
                          <a:spcPct val="120000"/>
                        </a:lnSpc>
                        <a:spcBef>
                          <a:spcPts val="0"/>
                        </a:spcBef>
                        <a:spcAft>
                          <a:spcPts val="0"/>
                        </a:spcAft>
                      </a:pPr>
                      <a:r>
                        <a:rPr lang="zh-CN" sz="1400" dirty="0">
                          <a:effectLst/>
                        </a:rPr>
                        <a:t>《测试用例》</a:t>
                      </a:r>
                    </a:p>
                    <a:p>
                      <a:pPr algn="just">
                        <a:lnSpc>
                          <a:spcPct val="120000"/>
                        </a:lnSpc>
                        <a:spcBef>
                          <a:spcPts val="0"/>
                        </a:spcBef>
                        <a:spcAft>
                          <a:spcPts val="0"/>
                        </a:spcAft>
                      </a:pPr>
                      <a:r>
                        <a:rPr lang="zh-CN" sz="1400" dirty="0">
                          <a:effectLst/>
                        </a:rPr>
                        <a:t>《系统设计说明书》（含概要设计、详细设计、应用集成技术规范）</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ctr">
                        <a:lnSpc>
                          <a:spcPct val="120000"/>
                        </a:lnSpc>
                        <a:spcBef>
                          <a:spcPts val="0"/>
                        </a:spcBef>
                        <a:spcAft>
                          <a:spcPts val="0"/>
                        </a:spcAft>
                      </a:pPr>
                      <a:r>
                        <a:rPr lang="en-US" sz="1400">
                          <a:effectLst/>
                        </a:rPr>
                        <a:t>11</a:t>
                      </a:r>
                      <a:r>
                        <a:rPr lang="zh-CN" sz="1400">
                          <a:effectLst/>
                        </a:rPr>
                        <a:t>月</a:t>
                      </a:r>
                      <a:r>
                        <a:rPr lang="en-US" sz="1400">
                          <a:effectLst/>
                        </a:rPr>
                        <a:t>30</a:t>
                      </a:r>
                      <a:r>
                        <a:rPr lang="zh-CN" sz="1400">
                          <a:effectLst/>
                        </a:rPr>
                        <a:t>日</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ctr">
                        <a:lnSpc>
                          <a:spcPct val="120000"/>
                        </a:lnSpc>
                        <a:spcBef>
                          <a:spcPts val="0"/>
                        </a:spcBef>
                        <a:spcAft>
                          <a:spcPts val="0"/>
                        </a:spcAft>
                      </a:pPr>
                      <a:r>
                        <a:rPr lang="zh-CN" sz="1400">
                          <a:effectLst/>
                        </a:rPr>
                        <a:t>金鑫</a:t>
                      </a:r>
                    </a:p>
                    <a:p>
                      <a:pPr algn="ctr">
                        <a:lnSpc>
                          <a:spcPct val="120000"/>
                        </a:lnSpc>
                        <a:spcBef>
                          <a:spcPts val="0"/>
                        </a:spcBef>
                        <a:spcAft>
                          <a:spcPts val="0"/>
                        </a:spcAft>
                      </a:pPr>
                      <a:r>
                        <a:rPr lang="zh-CN" sz="1400">
                          <a:effectLst/>
                        </a:rPr>
                        <a:t>李朝龙</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extLst>
                  <a:ext uri="{0D108BD9-81ED-4DB2-BD59-A6C34878D82A}">
                    <a16:rowId xmlns:a16="http://schemas.microsoft.com/office/drawing/2014/main" val="2487739308"/>
                  </a:ext>
                </a:extLst>
              </a:tr>
              <a:tr h="1108498">
                <a:tc>
                  <a:txBody>
                    <a:bodyPr/>
                    <a:lstStyle/>
                    <a:p>
                      <a:pPr algn="ctr">
                        <a:lnSpc>
                          <a:spcPct val="120000"/>
                        </a:lnSpc>
                        <a:spcBef>
                          <a:spcPts val="0"/>
                        </a:spcBef>
                        <a:spcAft>
                          <a:spcPts val="0"/>
                        </a:spcAft>
                      </a:pPr>
                      <a:r>
                        <a:rPr lang="zh-CN" sz="1400">
                          <a:effectLst/>
                        </a:rPr>
                        <a:t>编码过程</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just">
                        <a:lnSpc>
                          <a:spcPct val="120000"/>
                        </a:lnSpc>
                        <a:spcBef>
                          <a:spcPts val="0"/>
                        </a:spcBef>
                        <a:spcAft>
                          <a:spcPts val="0"/>
                        </a:spcAft>
                      </a:pPr>
                      <a:r>
                        <a:rPr lang="zh-CN" sz="1400">
                          <a:effectLst/>
                        </a:rPr>
                        <a:t>开发人员编写代码实现需求规格说明中要求的功能。</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just">
                        <a:lnSpc>
                          <a:spcPct val="120000"/>
                        </a:lnSpc>
                        <a:spcBef>
                          <a:spcPts val="0"/>
                        </a:spcBef>
                        <a:spcAft>
                          <a:spcPts val="0"/>
                        </a:spcAft>
                      </a:pPr>
                      <a:r>
                        <a:rPr lang="zh-CN" sz="1400" dirty="0">
                          <a:effectLst/>
                        </a:rPr>
                        <a:t>源代码</a:t>
                      </a:r>
                    </a:p>
                    <a:p>
                      <a:pPr algn="just">
                        <a:lnSpc>
                          <a:spcPct val="120000"/>
                        </a:lnSpc>
                        <a:spcBef>
                          <a:spcPts val="0"/>
                        </a:spcBef>
                        <a:spcAft>
                          <a:spcPts val="0"/>
                        </a:spcAft>
                      </a:pPr>
                      <a:r>
                        <a:rPr lang="zh-CN" sz="1400" dirty="0">
                          <a:effectLst/>
                        </a:rPr>
                        <a:t>《项目周总结报告》</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ctr">
                        <a:lnSpc>
                          <a:spcPct val="120000"/>
                        </a:lnSpc>
                        <a:spcBef>
                          <a:spcPts val="0"/>
                        </a:spcBef>
                        <a:spcAft>
                          <a:spcPts val="0"/>
                        </a:spcAft>
                      </a:pPr>
                      <a:r>
                        <a:rPr lang="en-US" sz="1400">
                          <a:effectLst/>
                        </a:rPr>
                        <a:t>12</a:t>
                      </a:r>
                      <a:r>
                        <a:rPr lang="zh-CN" sz="1400">
                          <a:effectLst/>
                        </a:rPr>
                        <a:t>月</a:t>
                      </a:r>
                      <a:r>
                        <a:rPr lang="en-US" sz="1400">
                          <a:effectLst/>
                        </a:rPr>
                        <a:t>7</a:t>
                      </a:r>
                      <a:r>
                        <a:rPr lang="zh-CN" sz="1400">
                          <a:effectLst/>
                        </a:rPr>
                        <a:t>日</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ctr">
                        <a:lnSpc>
                          <a:spcPct val="120000"/>
                        </a:lnSpc>
                        <a:spcBef>
                          <a:spcPts val="0"/>
                        </a:spcBef>
                        <a:spcAft>
                          <a:spcPts val="0"/>
                        </a:spcAft>
                      </a:pPr>
                      <a:r>
                        <a:rPr lang="zh-CN" sz="1400">
                          <a:effectLst/>
                        </a:rPr>
                        <a:t>邓心怡</a:t>
                      </a:r>
                    </a:p>
                    <a:p>
                      <a:pPr algn="ctr">
                        <a:lnSpc>
                          <a:spcPct val="120000"/>
                        </a:lnSpc>
                        <a:spcBef>
                          <a:spcPts val="0"/>
                        </a:spcBef>
                        <a:spcAft>
                          <a:spcPts val="0"/>
                        </a:spcAft>
                      </a:pPr>
                      <a:r>
                        <a:rPr lang="zh-CN" sz="1400">
                          <a:effectLst/>
                        </a:rPr>
                        <a:t>李奕辰</a:t>
                      </a:r>
                    </a:p>
                    <a:p>
                      <a:pPr algn="ctr">
                        <a:lnSpc>
                          <a:spcPct val="120000"/>
                        </a:lnSpc>
                        <a:spcBef>
                          <a:spcPts val="0"/>
                        </a:spcBef>
                        <a:spcAft>
                          <a:spcPts val="0"/>
                        </a:spcAft>
                      </a:pPr>
                      <a:r>
                        <a:rPr lang="zh-CN" sz="1400">
                          <a:effectLst/>
                        </a:rPr>
                        <a:t>田丰瑞</a:t>
                      </a:r>
                    </a:p>
                    <a:p>
                      <a:pPr algn="ctr">
                        <a:lnSpc>
                          <a:spcPct val="120000"/>
                        </a:lnSpc>
                        <a:spcBef>
                          <a:spcPts val="0"/>
                        </a:spcBef>
                        <a:spcAft>
                          <a:spcPts val="0"/>
                        </a:spcAft>
                      </a:pPr>
                      <a:r>
                        <a:rPr lang="zh-CN" sz="1400">
                          <a:effectLst/>
                        </a:rPr>
                        <a:t>丁紫凡</a:t>
                      </a:r>
                    </a:p>
                    <a:p>
                      <a:pPr algn="ctr">
                        <a:lnSpc>
                          <a:spcPct val="120000"/>
                        </a:lnSpc>
                        <a:spcBef>
                          <a:spcPts val="0"/>
                        </a:spcBef>
                        <a:spcAft>
                          <a:spcPts val="0"/>
                        </a:spcAft>
                      </a:pPr>
                      <a:r>
                        <a:rPr lang="en-US" sz="1400">
                          <a:effectLst/>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extLst>
                  <a:ext uri="{0D108BD9-81ED-4DB2-BD59-A6C34878D82A}">
                    <a16:rowId xmlns:a16="http://schemas.microsoft.com/office/drawing/2014/main" val="3496106454"/>
                  </a:ext>
                </a:extLst>
              </a:tr>
              <a:tr h="922274">
                <a:tc>
                  <a:txBody>
                    <a:bodyPr/>
                    <a:lstStyle/>
                    <a:p>
                      <a:pPr algn="ctr">
                        <a:lnSpc>
                          <a:spcPct val="120000"/>
                        </a:lnSpc>
                        <a:spcBef>
                          <a:spcPts val="0"/>
                        </a:spcBef>
                        <a:spcAft>
                          <a:spcPts val="0"/>
                        </a:spcAft>
                      </a:pPr>
                      <a:r>
                        <a:rPr lang="zh-CN" sz="1400">
                          <a:effectLst/>
                        </a:rPr>
                        <a:t>测试过程</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just">
                        <a:lnSpc>
                          <a:spcPct val="120000"/>
                        </a:lnSpc>
                        <a:spcBef>
                          <a:spcPts val="0"/>
                        </a:spcBef>
                        <a:spcAft>
                          <a:spcPts val="0"/>
                        </a:spcAft>
                      </a:pPr>
                      <a:r>
                        <a:rPr lang="zh-CN" sz="1400">
                          <a:effectLst/>
                        </a:rPr>
                        <a:t>测试人员根据需求规格说明设计测试用例，对源代码进行测试。</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just">
                        <a:lnSpc>
                          <a:spcPct val="120000"/>
                        </a:lnSpc>
                        <a:spcBef>
                          <a:spcPts val="0"/>
                        </a:spcBef>
                        <a:spcAft>
                          <a:spcPts val="0"/>
                        </a:spcAft>
                      </a:pPr>
                      <a:r>
                        <a:rPr lang="zh-CN" sz="1400" dirty="0">
                          <a:effectLst/>
                        </a:rPr>
                        <a:t>《</a:t>
                      </a:r>
                      <a:r>
                        <a:rPr lang="en-US" sz="1400" dirty="0">
                          <a:effectLst/>
                        </a:rPr>
                        <a:t>BUG</a:t>
                      </a:r>
                      <a:r>
                        <a:rPr lang="zh-CN" sz="1400" dirty="0">
                          <a:effectLst/>
                        </a:rPr>
                        <a:t>记录表》</a:t>
                      </a:r>
                    </a:p>
                    <a:p>
                      <a:pPr algn="just">
                        <a:lnSpc>
                          <a:spcPct val="120000"/>
                        </a:lnSpc>
                        <a:spcBef>
                          <a:spcPts val="0"/>
                        </a:spcBef>
                        <a:spcAft>
                          <a:spcPts val="0"/>
                        </a:spcAft>
                      </a:pPr>
                      <a:r>
                        <a:rPr lang="zh-CN" sz="1400" dirty="0">
                          <a:effectLst/>
                        </a:rPr>
                        <a:t>《系统测试报告》</a:t>
                      </a:r>
                    </a:p>
                  </a:txBody>
                  <a:tcPr marL="63657" marR="63657" marT="0" marB="0" anchor="ctr"/>
                </a:tc>
                <a:tc>
                  <a:txBody>
                    <a:bodyPr/>
                    <a:lstStyle/>
                    <a:p>
                      <a:pPr algn="ctr">
                        <a:lnSpc>
                          <a:spcPct val="120000"/>
                        </a:lnSpc>
                        <a:spcBef>
                          <a:spcPts val="0"/>
                        </a:spcBef>
                        <a:spcAft>
                          <a:spcPts val="0"/>
                        </a:spcAft>
                      </a:pPr>
                      <a:r>
                        <a:rPr lang="en-US" sz="1400">
                          <a:effectLst/>
                        </a:rPr>
                        <a:t>12</a:t>
                      </a:r>
                      <a:r>
                        <a:rPr lang="zh-CN" sz="1400">
                          <a:effectLst/>
                        </a:rPr>
                        <a:t>月</a:t>
                      </a:r>
                      <a:r>
                        <a:rPr lang="en-US" sz="1400">
                          <a:effectLst/>
                        </a:rPr>
                        <a:t>12</a:t>
                      </a:r>
                      <a:r>
                        <a:rPr lang="zh-CN" sz="1400">
                          <a:effectLst/>
                        </a:rPr>
                        <a:t>日</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tc>
                  <a:txBody>
                    <a:bodyPr/>
                    <a:lstStyle/>
                    <a:p>
                      <a:pPr algn="ctr">
                        <a:lnSpc>
                          <a:spcPct val="120000"/>
                        </a:lnSpc>
                        <a:spcBef>
                          <a:spcPts val="0"/>
                        </a:spcBef>
                        <a:spcAft>
                          <a:spcPts val="0"/>
                        </a:spcAft>
                      </a:pPr>
                      <a:r>
                        <a:rPr lang="zh-CN" sz="1400" dirty="0">
                          <a:effectLst/>
                        </a:rPr>
                        <a:t>李朝龙</a:t>
                      </a:r>
                    </a:p>
                    <a:p>
                      <a:pPr algn="ctr">
                        <a:lnSpc>
                          <a:spcPct val="120000"/>
                        </a:lnSpc>
                        <a:spcBef>
                          <a:spcPts val="0"/>
                        </a:spcBef>
                        <a:spcAft>
                          <a:spcPts val="0"/>
                        </a:spcAft>
                      </a:pPr>
                      <a:r>
                        <a:rPr lang="zh-CN" sz="1400" dirty="0">
                          <a:effectLst/>
                        </a:rPr>
                        <a:t>金鑫</a:t>
                      </a:r>
                    </a:p>
                    <a:p>
                      <a:pPr algn="ctr">
                        <a:lnSpc>
                          <a:spcPct val="120000"/>
                        </a:lnSpc>
                        <a:spcBef>
                          <a:spcPts val="0"/>
                        </a:spcBef>
                        <a:spcAft>
                          <a:spcPts val="0"/>
                        </a:spcAft>
                      </a:pPr>
                      <a:r>
                        <a:rPr lang="zh-CN" sz="1400" dirty="0">
                          <a:effectLst/>
                        </a:rPr>
                        <a:t>傅宋嘉岷</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3657" marR="63657" marT="0" marB="0" anchor="ctr"/>
                </a:tc>
                <a:extLst>
                  <a:ext uri="{0D108BD9-81ED-4DB2-BD59-A6C34878D82A}">
                    <a16:rowId xmlns:a16="http://schemas.microsoft.com/office/drawing/2014/main" val="1049339899"/>
                  </a:ext>
                </a:extLst>
              </a:tr>
            </a:tbl>
          </a:graphicData>
        </a:graphic>
      </p:graphicFrame>
    </p:spTree>
    <p:extLst>
      <p:ext uri="{BB962C8B-B14F-4D97-AF65-F5344CB8AC3E}">
        <p14:creationId xmlns:p14="http://schemas.microsoft.com/office/powerpoint/2010/main" val="1089298726"/>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6000" b="-6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076F1-5CCF-4012-B9EA-E7E352BF61BE}"/>
              </a:ext>
            </a:extLst>
          </p:cNvPr>
          <p:cNvSpPr>
            <a:spLocks noGrp="1"/>
          </p:cNvSpPr>
          <p:nvPr>
            <p:ph type="title"/>
          </p:nvPr>
        </p:nvSpPr>
        <p:spPr/>
        <p:txBody>
          <a:bodyPr>
            <a:normAutofit/>
          </a:bodyPr>
          <a:lstStyle/>
          <a:p>
            <a:pPr>
              <a:lnSpc>
                <a:spcPct val="120000"/>
              </a:lnSpc>
            </a:pPr>
            <a:r>
              <a:rPr lang="zh-CN" altLang="en-US" b="1" dirty="0">
                <a:latin typeface="微软雅黑" panose="020B0503020204020204" pitchFamily="34" charset="-122"/>
                <a:ea typeface="微软雅黑" panose="020B0503020204020204" pitchFamily="34" charset="-122"/>
              </a:rPr>
              <a:t>质量保证人员参与技术评审计划</a:t>
            </a:r>
          </a:p>
        </p:txBody>
      </p:sp>
      <p:graphicFrame>
        <p:nvGraphicFramePr>
          <p:cNvPr id="6" name="内容占位符 5">
            <a:extLst>
              <a:ext uri="{FF2B5EF4-FFF2-40B4-BE49-F238E27FC236}">
                <a16:creationId xmlns:a16="http://schemas.microsoft.com/office/drawing/2014/main" id="{56AC55D1-73AF-40AD-8A51-43F3A347A7E3}"/>
              </a:ext>
            </a:extLst>
          </p:cNvPr>
          <p:cNvGraphicFramePr>
            <a:graphicFrameLocks noGrp="1"/>
          </p:cNvGraphicFramePr>
          <p:nvPr>
            <p:ph idx="1"/>
            <p:extLst>
              <p:ext uri="{D42A27DB-BD31-4B8C-83A1-F6EECF244321}">
                <p14:modId xmlns:p14="http://schemas.microsoft.com/office/powerpoint/2010/main" val="3944122534"/>
              </p:ext>
            </p:extLst>
          </p:nvPr>
        </p:nvGraphicFramePr>
        <p:xfrm>
          <a:off x="1208896" y="1968980"/>
          <a:ext cx="9376726" cy="3955570"/>
        </p:xfrm>
        <a:graphic>
          <a:graphicData uri="http://schemas.openxmlformats.org/drawingml/2006/table">
            <a:tbl>
              <a:tblPr firstRow="1" firstCol="1" bandRow="1">
                <a:tableStyleId>{5C22544A-7EE6-4342-B048-85BDC9FD1C3A}</a:tableStyleId>
              </a:tblPr>
              <a:tblGrid>
                <a:gridCol w="3288699">
                  <a:extLst>
                    <a:ext uri="{9D8B030D-6E8A-4147-A177-3AD203B41FA5}">
                      <a16:colId xmlns:a16="http://schemas.microsoft.com/office/drawing/2014/main" val="1157487245"/>
                    </a:ext>
                  </a:extLst>
                </a:gridCol>
                <a:gridCol w="2142108">
                  <a:extLst>
                    <a:ext uri="{9D8B030D-6E8A-4147-A177-3AD203B41FA5}">
                      <a16:colId xmlns:a16="http://schemas.microsoft.com/office/drawing/2014/main" val="86022492"/>
                    </a:ext>
                  </a:extLst>
                </a:gridCol>
                <a:gridCol w="1932932">
                  <a:extLst>
                    <a:ext uri="{9D8B030D-6E8A-4147-A177-3AD203B41FA5}">
                      <a16:colId xmlns:a16="http://schemas.microsoft.com/office/drawing/2014/main" val="977420975"/>
                    </a:ext>
                  </a:extLst>
                </a:gridCol>
                <a:gridCol w="2012987">
                  <a:extLst>
                    <a:ext uri="{9D8B030D-6E8A-4147-A177-3AD203B41FA5}">
                      <a16:colId xmlns:a16="http://schemas.microsoft.com/office/drawing/2014/main" val="3073808273"/>
                    </a:ext>
                  </a:extLst>
                </a:gridCol>
              </a:tblGrid>
              <a:tr h="791114">
                <a:tc gridSpan="4">
                  <a:txBody>
                    <a:bodyPr/>
                    <a:lstStyle/>
                    <a:p>
                      <a:pPr algn="ctr">
                        <a:lnSpc>
                          <a:spcPct val="120000"/>
                        </a:lnSpc>
                        <a:spcBef>
                          <a:spcPts val="0"/>
                        </a:spcBef>
                        <a:spcAft>
                          <a:spcPts val="0"/>
                        </a:spcAft>
                      </a:pPr>
                      <a:r>
                        <a:rPr lang="zh-CN" sz="1800" dirty="0">
                          <a:effectLst/>
                        </a:rPr>
                        <a:t>质量保证人员参与技术评审计划</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3339021"/>
                  </a:ext>
                </a:extLst>
              </a:tr>
              <a:tr h="791114">
                <a:tc>
                  <a:txBody>
                    <a:bodyPr/>
                    <a:lstStyle/>
                    <a:p>
                      <a:pPr algn="ctr">
                        <a:lnSpc>
                          <a:spcPct val="120000"/>
                        </a:lnSpc>
                        <a:spcBef>
                          <a:spcPts val="0"/>
                        </a:spcBef>
                        <a:spcAft>
                          <a:spcPts val="0"/>
                        </a:spcAft>
                      </a:pPr>
                      <a:r>
                        <a:rPr lang="zh-CN" sz="1800">
                          <a:effectLst/>
                        </a:rPr>
                        <a:t>工作成果名称</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20000"/>
                        </a:lnSpc>
                        <a:spcBef>
                          <a:spcPts val="0"/>
                        </a:spcBef>
                        <a:spcAft>
                          <a:spcPts val="0"/>
                        </a:spcAft>
                      </a:pPr>
                      <a:r>
                        <a:rPr lang="zh-CN" sz="1800">
                          <a:effectLst/>
                        </a:rPr>
                        <a:t>技术评审方式</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20000"/>
                        </a:lnSpc>
                        <a:spcBef>
                          <a:spcPts val="0"/>
                        </a:spcBef>
                        <a:spcAft>
                          <a:spcPts val="0"/>
                        </a:spcAft>
                      </a:pPr>
                      <a:r>
                        <a:rPr lang="zh-CN" sz="1800">
                          <a:effectLst/>
                        </a:rPr>
                        <a:t>预计评审时间</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20000"/>
                        </a:lnSpc>
                        <a:spcBef>
                          <a:spcPts val="0"/>
                        </a:spcBef>
                        <a:spcAft>
                          <a:spcPts val="0"/>
                        </a:spcAft>
                      </a:pPr>
                      <a:r>
                        <a:rPr lang="zh-CN" sz="1800">
                          <a:effectLst/>
                        </a:rPr>
                        <a:t>质量保证人员</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30391529"/>
                  </a:ext>
                </a:extLst>
              </a:tr>
              <a:tr h="791114">
                <a:tc>
                  <a:txBody>
                    <a:bodyPr/>
                    <a:lstStyle/>
                    <a:p>
                      <a:pPr algn="ctr">
                        <a:lnSpc>
                          <a:spcPct val="120000"/>
                        </a:lnSpc>
                        <a:spcBef>
                          <a:spcPts val="0"/>
                        </a:spcBef>
                        <a:spcAft>
                          <a:spcPts val="0"/>
                        </a:spcAft>
                      </a:pPr>
                      <a:r>
                        <a:rPr lang="zh-CN" sz="1800">
                          <a:effectLst/>
                        </a:rPr>
                        <a:t>《软件需求规格说明书》</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20000"/>
                        </a:lnSpc>
                        <a:spcBef>
                          <a:spcPts val="0"/>
                        </a:spcBef>
                        <a:spcAft>
                          <a:spcPts val="0"/>
                        </a:spcAft>
                      </a:pPr>
                      <a:r>
                        <a:rPr lang="zh-CN" sz="1800">
                          <a:effectLst/>
                        </a:rPr>
                        <a:t>正式评审</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20000"/>
                        </a:lnSpc>
                        <a:spcBef>
                          <a:spcPts val="0"/>
                        </a:spcBef>
                        <a:spcAft>
                          <a:spcPts val="0"/>
                        </a:spcAft>
                      </a:pPr>
                      <a:r>
                        <a:rPr lang="en-US" sz="1800">
                          <a:effectLst/>
                        </a:rPr>
                        <a:t>10.10-10.15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20000"/>
                        </a:lnSpc>
                        <a:spcBef>
                          <a:spcPts val="0"/>
                        </a:spcBef>
                        <a:spcAft>
                          <a:spcPts val="0"/>
                        </a:spcAft>
                      </a:pPr>
                      <a:r>
                        <a:rPr lang="zh-CN" sz="1800">
                          <a:effectLst/>
                        </a:rPr>
                        <a:t>李朝龙</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1709509"/>
                  </a:ext>
                </a:extLst>
              </a:tr>
              <a:tr h="791114">
                <a:tc>
                  <a:txBody>
                    <a:bodyPr/>
                    <a:lstStyle/>
                    <a:p>
                      <a:pPr algn="ctr">
                        <a:lnSpc>
                          <a:spcPct val="120000"/>
                        </a:lnSpc>
                        <a:spcBef>
                          <a:spcPts val="0"/>
                        </a:spcBef>
                        <a:spcAft>
                          <a:spcPts val="0"/>
                        </a:spcAft>
                      </a:pPr>
                      <a:r>
                        <a:rPr lang="zh-CN" sz="1800">
                          <a:effectLst/>
                        </a:rPr>
                        <a:t>《需求变更文档》</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20000"/>
                        </a:lnSpc>
                        <a:spcBef>
                          <a:spcPts val="0"/>
                        </a:spcBef>
                        <a:spcAft>
                          <a:spcPts val="0"/>
                        </a:spcAft>
                      </a:pPr>
                      <a:r>
                        <a:rPr lang="zh-CN" sz="1800">
                          <a:effectLst/>
                        </a:rPr>
                        <a:t>正式评审</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20000"/>
                        </a:lnSpc>
                        <a:spcBef>
                          <a:spcPts val="0"/>
                        </a:spcBef>
                        <a:spcAft>
                          <a:spcPts val="0"/>
                        </a:spcAft>
                      </a:pPr>
                      <a:r>
                        <a:rPr lang="en-US" sz="1800">
                          <a:effectLst/>
                        </a:rPr>
                        <a:t>11.01-12.05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20000"/>
                        </a:lnSpc>
                        <a:spcBef>
                          <a:spcPts val="0"/>
                        </a:spcBef>
                        <a:spcAft>
                          <a:spcPts val="0"/>
                        </a:spcAft>
                      </a:pPr>
                      <a:r>
                        <a:rPr lang="zh-CN" sz="1800">
                          <a:effectLst/>
                        </a:rPr>
                        <a:t>金鑫</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83014809"/>
                  </a:ext>
                </a:extLst>
              </a:tr>
              <a:tr h="791114">
                <a:tc>
                  <a:txBody>
                    <a:bodyPr/>
                    <a:lstStyle/>
                    <a:p>
                      <a:pPr algn="ctr">
                        <a:lnSpc>
                          <a:spcPct val="120000"/>
                        </a:lnSpc>
                        <a:spcBef>
                          <a:spcPts val="0"/>
                        </a:spcBef>
                        <a:spcAft>
                          <a:spcPts val="0"/>
                        </a:spcAft>
                      </a:pPr>
                      <a:r>
                        <a:rPr lang="zh-CN" sz="1800">
                          <a:effectLst/>
                        </a:rPr>
                        <a:t>《源代码》</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20000"/>
                        </a:lnSpc>
                        <a:spcBef>
                          <a:spcPts val="0"/>
                        </a:spcBef>
                        <a:spcAft>
                          <a:spcPts val="0"/>
                        </a:spcAft>
                      </a:pPr>
                      <a:r>
                        <a:rPr lang="zh-CN" sz="1800">
                          <a:effectLst/>
                        </a:rPr>
                        <a:t>正式评审</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20000"/>
                        </a:lnSpc>
                        <a:spcBef>
                          <a:spcPts val="0"/>
                        </a:spcBef>
                        <a:spcAft>
                          <a:spcPts val="0"/>
                        </a:spcAft>
                      </a:pPr>
                      <a:r>
                        <a:rPr lang="en-US" sz="1800">
                          <a:effectLst/>
                        </a:rPr>
                        <a:t>12.08-12.12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20000"/>
                        </a:lnSpc>
                        <a:spcBef>
                          <a:spcPts val="0"/>
                        </a:spcBef>
                        <a:spcAft>
                          <a:spcPts val="0"/>
                        </a:spcAft>
                      </a:pPr>
                      <a:r>
                        <a:rPr lang="zh-CN" sz="1800" dirty="0">
                          <a:effectLst/>
                        </a:rPr>
                        <a:t>田丰瑞</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76122312"/>
                  </a:ext>
                </a:extLst>
              </a:tr>
            </a:tbl>
          </a:graphicData>
        </a:graphic>
      </p:graphicFrame>
    </p:spTree>
    <p:extLst>
      <p:ext uri="{BB962C8B-B14F-4D97-AF65-F5344CB8AC3E}">
        <p14:creationId xmlns:p14="http://schemas.microsoft.com/office/powerpoint/2010/main" val="1431469872"/>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6000" b="-6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076F1-5CCF-4012-B9EA-E7E352BF61BE}"/>
              </a:ext>
            </a:extLst>
          </p:cNvPr>
          <p:cNvSpPr>
            <a:spLocks noGrp="1"/>
          </p:cNvSpPr>
          <p:nvPr>
            <p:ph type="title"/>
          </p:nvPr>
        </p:nvSpPr>
        <p:spPr/>
        <p:txBody>
          <a:bodyPr>
            <a:normAutofit/>
          </a:bodyPr>
          <a:lstStyle/>
          <a:p>
            <a:pPr>
              <a:lnSpc>
                <a:spcPct val="120000"/>
              </a:lnSpc>
            </a:pPr>
            <a:r>
              <a:rPr lang="zh-CN" altLang="en-US" b="1" dirty="0">
                <a:latin typeface="微软雅黑" panose="020B0503020204020204" pitchFamily="34" charset="-122"/>
                <a:ea typeface="微软雅黑" panose="020B0503020204020204" pitchFamily="34" charset="-122"/>
              </a:rPr>
              <a:t>质量管理计划完成情况</a:t>
            </a:r>
          </a:p>
        </p:txBody>
      </p:sp>
      <p:sp>
        <p:nvSpPr>
          <p:cNvPr id="5" name="内容占位符 4">
            <a:extLst>
              <a:ext uri="{FF2B5EF4-FFF2-40B4-BE49-F238E27FC236}">
                <a16:creationId xmlns:a16="http://schemas.microsoft.com/office/drawing/2014/main" id="{A55EC8B3-154A-40B2-98CE-E8CA785DF9F3}"/>
              </a:ext>
            </a:extLst>
          </p:cNvPr>
          <p:cNvSpPr>
            <a:spLocks noGrp="1"/>
          </p:cNvSpPr>
          <p:nvPr>
            <p:ph idx="1"/>
          </p:nvPr>
        </p:nvSpPr>
        <p:spPr/>
        <p:txBody>
          <a:bodyPr>
            <a:normAutofit/>
          </a:bodyPr>
          <a:lstStyle/>
          <a:p>
            <a:pPr>
              <a:lnSpc>
                <a:spcPct val="200000"/>
              </a:lnSpc>
              <a:spcBef>
                <a:spcPts val="0"/>
              </a:spcBef>
            </a:pPr>
            <a:r>
              <a:rPr lang="zh-CN" altLang="en-US" sz="2400" dirty="0">
                <a:latin typeface="微软雅黑 Light" panose="020B0502040204020203" pitchFamily="34" charset="-122"/>
                <a:ea typeface="微软雅黑 Light" panose="020B0502040204020203" pitchFamily="34" charset="-122"/>
              </a:rPr>
              <a:t>每个开发阶段基本上都按既定计划完整有序的进行，辅以测试员的测试工作，修复严重缺陷，完善一般缺陷，使产品的质量能够基本满足质量目标。</a:t>
            </a:r>
          </a:p>
        </p:txBody>
      </p:sp>
    </p:spTree>
    <p:extLst>
      <p:ext uri="{BB962C8B-B14F-4D97-AF65-F5344CB8AC3E}">
        <p14:creationId xmlns:p14="http://schemas.microsoft.com/office/powerpoint/2010/main" val="3576475524"/>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55B990C-B58C-4DDF-96AA-ED6B7E847D62}"/>
              </a:ext>
            </a:extLst>
          </p:cNvPr>
          <p:cNvSpPr>
            <a:spLocks noGrp="1"/>
          </p:cNvSpPr>
          <p:nvPr>
            <p:ph idx="1"/>
          </p:nvPr>
        </p:nvSpPr>
        <p:spPr>
          <a:xfrm>
            <a:off x="838200" y="2447109"/>
            <a:ext cx="10515599" cy="1963781"/>
          </a:xfrm>
        </p:spPr>
        <p:txBody>
          <a:bodyPr>
            <a:noAutofit/>
          </a:bodyPr>
          <a:lstStyle/>
          <a:p>
            <a:pPr marL="0" indent="0" algn="ctr">
              <a:lnSpc>
                <a:spcPct val="150000"/>
              </a:lnSpc>
              <a:buNone/>
            </a:pPr>
            <a:r>
              <a:rPr lang="zh-CN" altLang="en-US" sz="6600" dirty="0">
                <a:solidFill>
                  <a:schemeClr val="bg1"/>
                </a:solidFill>
                <a:latin typeface="百度综艺简体" panose="02010601030101010101" pitchFamily="2" charset="-122"/>
                <a:ea typeface="百度综艺简体" panose="02010601030101010101" pitchFamily="2" charset="-122"/>
              </a:rPr>
              <a:t>项目时间计划</a:t>
            </a:r>
            <a:endParaRPr lang="en-US" altLang="zh-CN" sz="6600" dirty="0">
              <a:solidFill>
                <a:schemeClr val="bg1"/>
              </a:solidFill>
              <a:latin typeface="百度综艺简体" panose="02010601030101010101" pitchFamily="2" charset="-122"/>
              <a:ea typeface="百度综艺简体" panose="02010601030101010101" pitchFamily="2" charset="-122"/>
            </a:endParaRPr>
          </a:p>
        </p:txBody>
      </p:sp>
      <p:sp>
        <p:nvSpPr>
          <p:cNvPr id="5" name="标题 4">
            <a:extLst>
              <a:ext uri="{FF2B5EF4-FFF2-40B4-BE49-F238E27FC236}">
                <a16:creationId xmlns:a16="http://schemas.microsoft.com/office/drawing/2014/main" id="{531D6BDC-4C27-4A47-BE4A-48C8CADFE618}"/>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78160026"/>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7000"/>
            <a:lum/>
          </a:blip>
          <a:srcRect/>
          <a:stretch>
            <a:fillRect t="-67000" b="-67000"/>
          </a:stretch>
        </a:blipFill>
        <a:effectLst/>
      </p:bgPr>
    </p:bg>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391C2522-66ED-4F41-957A-1D359A25317A}"/>
              </a:ext>
            </a:extLst>
          </p:cNvPr>
          <p:cNvSpPr>
            <a:spLocks noGrp="1"/>
          </p:cNvSpPr>
          <p:nvPr>
            <p:ph type="title"/>
          </p:nvPr>
        </p:nvSpPr>
        <p:spPr>
          <a:xfrm>
            <a:off x="838200" y="365125"/>
            <a:ext cx="10515600" cy="1325563"/>
          </a:xfrm>
        </p:spPr>
        <p:txBody>
          <a:bodyPr/>
          <a:lstStyle/>
          <a:p>
            <a:r>
              <a:rPr lang="en-US" altLang="zh-CN" b="1" dirty="0">
                <a:latin typeface="微软雅黑" panose="020B0503020204020204" pitchFamily="34" charset="-122"/>
                <a:ea typeface="微软雅黑" panose="020B0503020204020204" pitchFamily="34" charset="-122"/>
              </a:rPr>
              <a:t>WBS&amp;WBS</a:t>
            </a:r>
            <a:r>
              <a:rPr lang="zh-CN" altLang="en-US" b="1" dirty="0">
                <a:latin typeface="微软雅黑" panose="020B0503020204020204" pitchFamily="34" charset="-122"/>
                <a:ea typeface="微软雅黑" panose="020B0503020204020204" pitchFamily="34" charset="-122"/>
              </a:rPr>
              <a:t>字典</a:t>
            </a:r>
            <a:r>
              <a:rPr lang="en-US" altLang="zh-CN" b="1" dirty="0">
                <a:latin typeface="微软雅黑" panose="020B0503020204020204" pitchFamily="34" charset="-122"/>
                <a:ea typeface="微软雅黑" panose="020B0503020204020204" pitchFamily="34" charset="-122"/>
              </a:rPr>
              <a:t>&amp;</a:t>
            </a:r>
            <a:r>
              <a:rPr lang="zh-CN" altLang="en-US" b="1" dirty="0">
                <a:latin typeface="微软雅黑" panose="020B0503020204020204" pitchFamily="34" charset="-122"/>
                <a:ea typeface="微软雅黑" panose="020B0503020204020204" pitchFamily="34" charset="-122"/>
              </a:rPr>
              <a:t>活动网格图</a:t>
            </a:r>
          </a:p>
        </p:txBody>
      </p:sp>
      <p:pic>
        <p:nvPicPr>
          <p:cNvPr id="10" name="内容占位符 7">
            <a:extLst>
              <a:ext uri="{FF2B5EF4-FFF2-40B4-BE49-F238E27FC236}">
                <a16:creationId xmlns:a16="http://schemas.microsoft.com/office/drawing/2014/main" id="{0837D81E-62CA-4E9D-A903-1686DD42DD6F}"/>
              </a:ext>
            </a:extLst>
          </p:cNvPr>
          <p:cNvPicPr>
            <a:picLocks noGrp="1" noChangeAspect="1"/>
          </p:cNvPicPr>
          <p:nvPr>
            <p:ph idx="1"/>
          </p:nvPr>
        </p:nvPicPr>
        <p:blipFill>
          <a:blip r:embed="rId3"/>
          <a:stretch>
            <a:fillRect/>
          </a:stretch>
        </p:blipFill>
        <p:spPr>
          <a:xfrm>
            <a:off x="8844121" y="466626"/>
            <a:ext cx="3224311" cy="5924748"/>
          </a:xfrm>
          <a:prstGeom prst="rect">
            <a:avLst/>
          </a:prstGeom>
        </p:spPr>
      </p:pic>
      <p:sp>
        <p:nvSpPr>
          <p:cNvPr id="11" name="文本框 10">
            <a:extLst>
              <a:ext uri="{FF2B5EF4-FFF2-40B4-BE49-F238E27FC236}">
                <a16:creationId xmlns:a16="http://schemas.microsoft.com/office/drawing/2014/main" id="{419135A6-C339-44B6-8A98-C03EB8A8338C}"/>
              </a:ext>
            </a:extLst>
          </p:cNvPr>
          <p:cNvSpPr txBox="1"/>
          <p:nvPr/>
        </p:nvSpPr>
        <p:spPr>
          <a:xfrm>
            <a:off x="668265" y="2024109"/>
            <a:ext cx="374506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根据项目需求说明书建立</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WBS</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，分解项目工作，以便分配任务，更好地进行项目。</a:t>
            </a:r>
          </a:p>
        </p:txBody>
      </p:sp>
      <p:pic>
        <p:nvPicPr>
          <p:cNvPr id="12" name="图片 11">
            <a:extLst>
              <a:ext uri="{FF2B5EF4-FFF2-40B4-BE49-F238E27FC236}">
                <a16:creationId xmlns:a16="http://schemas.microsoft.com/office/drawing/2014/main" id="{B5A6A037-9579-4E75-93E3-1635AC7AF386}"/>
              </a:ext>
            </a:extLst>
          </p:cNvPr>
          <p:cNvPicPr>
            <a:picLocks noChangeAspect="1"/>
          </p:cNvPicPr>
          <p:nvPr/>
        </p:nvPicPr>
        <p:blipFill>
          <a:blip r:embed="rId4"/>
          <a:stretch>
            <a:fillRect/>
          </a:stretch>
        </p:blipFill>
        <p:spPr>
          <a:xfrm>
            <a:off x="4757118" y="2024109"/>
            <a:ext cx="4011761" cy="4397284"/>
          </a:xfrm>
          <a:prstGeom prst="rect">
            <a:avLst/>
          </a:prstGeom>
        </p:spPr>
      </p:pic>
      <p:pic>
        <p:nvPicPr>
          <p:cNvPr id="13" name="图片 12">
            <a:extLst>
              <a:ext uri="{FF2B5EF4-FFF2-40B4-BE49-F238E27FC236}">
                <a16:creationId xmlns:a16="http://schemas.microsoft.com/office/drawing/2014/main" id="{95B78D97-73D3-4B55-841B-A5EB9093F772}"/>
              </a:ext>
            </a:extLst>
          </p:cNvPr>
          <p:cNvPicPr/>
          <p:nvPr/>
        </p:nvPicPr>
        <p:blipFill>
          <a:blip r:embed="rId5"/>
          <a:stretch>
            <a:fillRect/>
          </a:stretch>
        </p:blipFill>
        <p:spPr>
          <a:xfrm>
            <a:off x="668265" y="3132178"/>
            <a:ext cx="3890043" cy="2181145"/>
          </a:xfrm>
          <a:prstGeom prst="rect">
            <a:avLst/>
          </a:prstGeom>
        </p:spPr>
      </p:pic>
    </p:spTree>
    <p:extLst>
      <p:ext uri="{BB962C8B-B14F-4D97-AF65-F5344CB8AC3E}">
        <p14:creationId xmlns:p14="http://schemas.microsoft.com/office/powerpoint/2010/main" val="1739934299"/>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7000"/>
            <a:lum/>
          </a:blip>
          <a:srcRect/>
          <a:stretch>
            <a:fillRect t="-67000" b="-67000"/>
          </a:stretch>
        </a:blipFill>
        <a:effectLst/>
      </p:bgPr>
    </p:bg>
    <p:spTree>
      <p:nvGrpSpPr>
        <p:cNvPr id="1" name=""/>
        <p:cNvGrpSpPr/>
        <p:nvPr/>
      </p:nvGrpSpPr>
      <p:grpSpPr>
        <a:xfrm>
          <a:off x="0" y="0"/>
          <a:ext cx="0" cy="0"/>
          <a:chOff x="0" y="0"/>
          <a:chExt cx="0" cy="0"/>
        </a:xfrm>
      </p:grpSpPr>
      <p:sp>
        <p:nvSpPr>
          <p:cNvPr id="20" name="标题 1">
            <a:extLst>
              <a:ext uri="{FF2B5EF4-FFF2-40B4-BE49-F238E27FC236}">
                <a16:creationId xmlns:a16="http://schemas.microsoft.com/office/drawing/2014/main" id="{3AF87750-7498-4C47-BCFF-8D9E7590D3B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a:latin typeface="微软雅黑" panose="020B0503020204020204" pitchFamily="34" charset="-122"/>
                <a:ea typeface="微软雅黑" panose="020B0503020204020204" pitchFamily="34" charset="-122"/>
              </a:rPr>
              <a:t>活动资源</a:t>
            </a:r>
            <a:r>
              <a:rPr lang="en-US" altLang="zh-CN" b="1">
                <a:latin typeface="微软雅黑" panose="020B0503020204020204" pitchFamily="34" charset="-122"/>
                <a:ea typeface="微软雅黑" panose="020B0503020204020204" pitchFamily="34" charset="-122"/>
              </a:rPr>
              <a:t>&amp;</a:t>
            </a:r>
            <a:r>
              <a:rPr lang="zh-CN" altLang="en-US" b="1">
                <a:latin typeface="微软雅黑" panose="020B0503020204020204" pitchFamily="34" charset="-122"/>
                <a:ea typeface="微软雅黑" panose="020B0503020204020204" pitchFamily="34" charset="-122"/>
              </a:rPr>
              <a:t>活动工期</a:t>
            </a:r>
            <a:endParaRPr lang="zh-CN" altLang="en-US" b="1" dirty="0">
              <a:latin typeface="微软雅黑" panose="020B0503020204020204" pitchFamily="34" charset="-122"/>
              <a:ea typeface="微软雅黑" panose="020B0503020204020204" pitchFamily="34" charset="-122"/>
            </a:endParaRPr>
          </a:p>
        </p:txBody>
      </p:sp>
      <p:graphicFrame>
        <p:nvGraphicFramePr>
          <p:cNvPr id="21" name="内容占位符 4">
            <a:extLst>
              <a:ext uri="{FF2B5EF4-FFF2-40B4-BE49-F238E27FC236}">
                <a16:creationId xmlns:a16="http://schemas.microsoft.com/office/drawing/2014/main" id="{149DE999-BCB0-475B-AF3A-87F2E13258E7}"/>
              </a:ext>
            </a:extLst>
          </p:cNvPr>
          <p:cNvGraphicFramePr>
            <a:graphicFrameLocks/>
          </p:cNvGraphicFramePr>
          <p:nvPr>
            <p:extLst>
              <p:ext uri="{D42A27DB-BD31-4B8C-83A1-F6EECF244321}">
                <p14:modId xmlns:p14="http://schemas.microsoft.com/office/powerpoint/2010/main" val="2343452129"/>
              </p:ext>
            </p:extLst>
          </p:nvPr>
        </p:nvGraphicFramePr>
        <p:xfrm>
          <a:off x="5507675" y="1532217"/>
          <a:ext cx="6346575" cy="582956"/>
        </p:xfrm>
        <a:graphic>
          <a:graphicData uri="http://schemas.openxmlformats.org/drawingml/2006/table">
            <a:tbl>
              <a:tblPr firstRow="1" bandRow="1"/>
              <a:tblGrid>
                <a:gridCol w="1379427">
                  <a:extLst>
                    <a:ext uri="{9D8B030D-6E8A-4147-A177-3AD203B41FA5}">
                      <a16:colId xmlns:a16="http://schemas.microsoft.com/office/drawing/2014/main" val="4142506997"/>
                    </a:ext>
                  </a:extLst>
                </a:gridCol>
                <a:gridCol w="1197282">
                  <a:extLst>
                    <a:ext uri="{9D8B030D-6E8A-4147-A177-3AD203B41FA5}">
                      <a16:colId xmlns:a16="http://schemas.microsoft.com/office/drawing/2014/main" val="2365356958"/>
                    </a:ext>
                  </a:extLst>
                </a:gridCol>
                <a:gridCol w="1884933">
                  <a:extLst>
                    <a:ext uri="{9D8B030D-6E8A-4147-A177-3AD203B41FA5}">
                      <a16:colId xmlns:a16="http://schemas.microsoft.com/office/drawing/2014/main" val="3217806011"/>
                    </a:ext>
                  </a:extLst>
                </a:gridCol>
                <a:gridCol w="1884933">
                  <a:extLst>
                    <a:ext uri="{9D8B030D-6E8A-4147-A177-3AD203B41FA5}">
                      <a16:colId xmlns:a16="http://schemas.microsoft.com/office/drawing/2014/main" val="27774751"/>
                    </a:ext>
                  </a:extLst>
                </a:gridCol>
              </a:tblGrid>
              <a:tr h="291478">
                <a:tc>
                  <a:txBody>
                    <a:bodyPr/>
                    <a:lstStyle>
                      <a:lvl1pPr marL="0" algn="l" defTabSz="914400" rtl="0" eaLnBrk="1" latinLnBrk="0" hangingPunct="1">
                        <a:defRPr sz="1800" b="1" kern="1200">
                          <a:solidFill>
                            <a:schemeClr val="lt1"/>
                          </a:solidFill>
                          <a:latin typeface="Palatino Linotype" panose="020F0502020204030204"/>
                          <a:ea typeface="微软雅黑"/>
                        </a:defRPr>
                      </a:lvl1pPr>
                      <a:lvl2pPr marL="457200" algn="l" defTabSz="914400" rtl="0" eaLnBrk="1" latinLnBrk="0" hangingPunct="1">
                        <a:defRPr sz="1800" b="1" kern="1200">
                          <a:solidFill>
                            <a:schemeClr val="lt1"/>
                          </a:solidFill>
                          <a:latin typeface="Palatino Linotype" panose="020F0502020204030204"/>
                          <a:ea typeface="微软雅黑"/>
                        </a:defRPr>
                      </a:lvl2pPr>
                      <a:lvl3pPr marL="914400" algn="l" defTabSz="914400" rtl="0" eaLnBrk="1" latinLnBrk="0" hangingPunct="1">
                        <a:defRPr sz="1800" b="1" kern="1200">
                          <a:solidFill>
                            <a:schemeClr val="lt1"/>
                          </a:solidFill>
                          <a:latin typeface="Palatino Linotype" panose="020F0502020204030204"/>
                          <a:ea typeface="微软雅黑"/>
                        </a:defRPr>
                      </a:lvl3pPr>
                      <a:lvl4pPr marL="1371600" algn="l" defTabSz="914400" rtl="0" eaLnBrk="1" latinLnBrk="0" hangingPunct="1">
                        <a:defRPr sz="1800" b="1" kern="1200">
                          <a:solidFill>
                            <a:schemeClr val="lt1"/>
                          </a:solidFill>
                          <a:latin typeface="Palatino Linotype" panose="020F0502020204030204"/>
                          <a:ea typeface="微软雅黑"/>
                        </a:defRPr>
                      </a:lvl4pPr>
                      <a:lvl5pPr marL="1828800" algn="l" defTabSz="914400" rtl="0" eaLnBrk="1" latinLnBrk="0" hangingPunct="1">
                        <a:defRPr sz="1800" b="1" kern="1200">
                          <a:solidFill>
                            <a:schemeClr val="lt1"/>
                          </a:solidFill>
                          <a:latin typeface="Palatino Linotype" panose="020F0502020204030204"/>
                          <a:ea typeface="微软雅黑"/>
                        </a:defRPr>
                      </a:lvl5pPr>
                      <a:lvl6pPr marL="2286000" algn="l" defTabSz="914400" rtl="0" eaLnBrk="1" latinLnBrk="0" hangingPunct="1">
                        <a:defRPr sz="1800" b="1" kern="1200">
                          <a:solidFill>
                            <a:schemeClr val="lt1"/>
                          </a:solidFill>
                          <a:latin typeface="Palatino Linotype" panose="020F0502020204030204"/>
                          <a:ea typeface="微软雅黑"/>
                        </a:defRPr>
                      </a:lvl6pPr>
                      <a:lvl7pPr marL="2743200" algn="l" defTabSz="914400" rtl="0" eaLnBrk="1" latinLnBrk="0" hangingPunct="1">
                        <a:defRPr sz="1800" b="1" kern="1200">
                          <a:solidFill>
                            <a:schemeClr val="lt1"/>
                          </a:solidFill>
                          <a:latin typeface="Palatino Linotype" panose="020F0502020204030204"/>
                          <a:ea typeface="微软雅黑"/>
                        </a:defRPr>
                      </a:lvl7pPr>
                      <a:lvl8pPr marL="3200400" algn="l" defTabSz="914400" rtl="0" eaLnBrk="1" latinLnBrk="0" hangingPunct="1">
                        <a:defRPr sz="1800" b="1" kern="1200">
                          <a:solidFill>
                            <a:schemeClr val="lt1"/>
                          </a:solidFill>
                          <a:latin typeface="Palatino Linotype" panose="020F0502020204030204"/>
                          <a:ea typeface="微软雅黑"/>
                        </a:defRPr>
                      </a:lvl8pPr>
                      <a:lvl9pPr marL="3657600" algn="l" defTabSz="914400" rtl="0" eaLnBrk="1" latinLnBrk="0" hangingPunct="1">
                        <a:defRPr sz="1800" b="1" kern="1200">
                          <a:solidFill>
                            <a:schemeClr val="lt1"/>
                          </a:solidFill>
                          <a:latin typeface="Palatino Linotype" panose="020F0502020204030204"/>
                          <a:ea typeface="微软雅黑"/>
                        </a:defRPr>
                      </a:lvl9pPr>
                    </a:lstStyle>
                    <a:p>
                      <a:pPr algn="ctr">
                        <a:lnSpc>
                          <a:spcPct val="107000"/>
                        </a:lnSpc>
                        <a:spcAft>
                          <a:spcPts val="0"/>
                        </a:spcAft>
                      </a:pPr>
                      <a:r>
                        <a:rPr lang="zh-CN" sz="1800" dirty="0">
                          <a:effectLst/>
                        </a:rPr>
                        <a:t>预计工作量</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Palatino Linotype" panose="020F0502020204030204"/>
                          <a:ea typeface="微软雅黑"/>
                        </a:defRPr>
                      </a:lvl1pPr>
                      <a:lvl2pPr marL="457200" algn="l" defTabSz="914400" rtl="0" eaLnBrk="1" latinLnBrk="0" hangingPunct="1">
                        <a:defRPr sz="1800" b="1" kern="1200">
                          <a:solidFill>
                            <a:schemeClr val="lt1"/>
                          </a:solidFill>
                          <a:latin typeface="Palatino Linotype" panose="020F0502020204030204"/>
                          <a:ea typeface="微软雅黑"/>
                        </a:defRPr>
                      </a:lvl2pPr>
                      <a:lvl3pPr marL="914400" algn="l" defTabSz="914400" rtl="0" eaLnBrk="1" latinLnBrk="0" hangingPunct="1">
                        <a:defRPr sz="1800" b="1" kern="1200">
                          <a:solidFill>
                            <a:schemeClr val="lt1"/>
                          </a:solidFill>
                          <a:latin typeface="Palatino Linotype" panose="020F0502020204030204"/>
                          <a:ea typeface="微软雅黑"/>
                        </a:defRPr>
                      </a:lvl3pPr>
                      <a:lvl4pPr marL="1371600" algn="l" defTabSz="914400" rtl="0" eaLnBrk="1" latinLnBrk="0" hangingPunct="1">
                        <a:defRPr sz="1800" b="1" kern="1200">
                          <a:solidFill>
                            <a:schemeClr val="lt1"/>
                          </a:solidFill>
                          <a:latin typeface="Palatino Linotype" panose="020F0502020204030204"/>
                          <a:ea typeface="微软雅黑"/>
                        </a:defRPr>
                      </a:lvl4pPr>
                      <a:lvl5pPr marL="1828800" algn="l" defTabSz="914400" rtl="0" eaLnBrk="1" latinLnBrk="0" hangingPunct="1">
                        <a:defRPr sz="1800" b="1" kern="1200">
                          <a:solidFill>
                            <a:schemeClr val="lt1"/>
                          </a:solidFill>
                          <a:latin typeface="Palatino Linotype" panose="020F0502020204030204"/>
                          <a:ea typeface="微软雅黑"/>
                        </a:defRPr>
                      </a:lvl5pPr>
                      <a:lvl6pPr marL="2286000" algn="l" defTabSz="914400" rtl="0" eaLnBrk="1" latinLnBrk="0" hangingPunct="1">
                        <a:defRPr sz="1800" b="1" kern="1200">
                          <a:solidFill>
                            <a:schemeClr val="lt1"/>
                          </a:solidFill>
                          <a:latin typeface="Palatino Linotype" panose="020F0502020204030204"/>
                          <a:ea typeface="微软雅黑"/>
                        </a:defRPr>
                      </a:lvl6pPr>
                      <a:lvl7pPr marL="2743200" algn="l" defTabSz="914400" rtl="0" eaLnBrk="1" latinLnBrk="0" hangingPunct="1">
                        <a:defRPr sz="1800" b="1" kern="1200">
                          <a:solidFill>
                            <a:schemeClr val="lt1"/>
                          </a:solidFill>
                          <a:latin typeface="Palatino Linotype" panose="020F0502020204030204"/>
                          <a:ea typeface="微软雅黑"/>
                        </a:defRPr>
                      </a:lvl7pPr>
                      <a:lvl8pPr marL="3200400" algn="l" defTabSz="914400" rtl="0" eaLnBrk="1" latinLnBrk="0" hangingPunct="1">
                        <a:defRPr sz="1800" b="1" kern="1200">
                          <a:solidFill>
                            <a:schemeClr val="lt1"/>
                          </a:solidFill>
                          <a:latin typeface="Palatino Linotype" panose="020F0502020204030204"/>
                          <a:ea typeface="微软雅黑"/>
                        </a:defRPr>
                      </a:lvl8pPr>
                      <a:lvl9pPr marL="3657600" algn="l" defTabSz="914400" rtl="0" eaLnBrk="1" latinLnBrk="0" hangingPunct="1">
                        <a:defRPr sz="1800" b="1" kern="1200">
                          <a:solidFill>
                            <a:schemeClr val="lt1"/>
                          </a:solidFill>
                          <a:latin typeface="Palatino Linotype" panose="020F0502020204030204"/>
                          <a:ea typeface="微软雅黑"/>
                        </a:defRPr>
                      </a:lvl9pPr>
                    </a:lstStyle>
                    <a:p>
                      <a:pPr algn="ctr">
                        <a:lnSpc>
                          <a:spcPct val="107000"/>
                        </a:lnSpc>
                        <a:spcAft>
                          <a:spcPts val="0"/>
                        </a:spcAft>
                      </a:pPr>
                      <a:r>
                        <a:rPr lang="zh-CN" sz="1800">
                          <a:effectLst/>
                        </a:rPr>
                        <a:t>预计工期</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Palatino Linotype" panose="020F0502020204030204"/>
                          <a:ea typeface="微软雅黑"/>
                        </a:defRPr>
                      </a:lvl1pPr>
                      <a:lvl2pPr marL="457200" algn="l" defTabSz="914400" rtl="0" eaLnBrk="1" latinLnBrk="0" hangingPunct="1">
                        <a:defRPr sz="1800" b="1" kern="1200">
                          <a:solidFill>
                            <a:schemeClr val="lt1"/>
                          </a:solidFill>
                          <a:latin typeface="Palatino Linotype" panose="020F0502020204030204"/>
                          <a:ea typeface="微软雅黑"/>
                        </a:defRPr>
                      </a:lvl2pPr>
                      <a:lvl3pPr marL="914400" algn="l" defTabSz="914400" rtl="0" eaLnBrk="1" latinLnBrk="0" hangingPunct="1">
                        <a:defRPr sz="1800" b="1" kern="1200">
                          <a:solidFill>
                            <a:schemeClr val="lt1"/>
                          </a:solidFill>
                          <a:latin typeface="Palatino Linotype" panose="020F0502020204030204"/>
                          <a:ea typeface="微软雅黑"/>
                        </a:defRPr>
                      </a:lvl3pPr>
                      <a:lvl4pPr marL="1371600" algn="l" defTabSz="914400" rtl="0" eaLnBrk="1" latinLnBrk="0" hangingPunct="1">
                        <a:defRPr sz="1800" b="1" kern="1200">
                          <a:solidFill>
                            <a:schemeClr val="lt1"/>
                          </a:solidFill>
                          <a:latin typeface="Palatino Linotype" panose="020F0502020204030204"/>
                          <a:ea typeface="微软雅黑"/>
                        </a:defRPr>
                      </a:lvl4pPr>
                      <a:lvl5pPr marL="1828800" algn="l" defTabSz="914400" rtl="0" eaLnBrk="1" latinLnBrk="0" hangingPunct="1">
                        <a:defRPr sz="1800" b="1" kern="1200">
                          <a:solidFill>
                            <a:schemeClr val="lt1"/>
                          </a:solidFill>
                          <a:latin typeface="Palatino Linotype" panose="020F0502020204030204"/>
                          <a:ea typeface="微软雅黑"/>
                        </a:defRPr>
                      </a:lvl5pPr>
                      <a:lvl6pPr marL="2286000" algn="l" defTabSz="914400" rtl="0" eaLnBrk="1" latinLnBrk="0" hangingPunct="1">
                        <a:defRPr sz="1800" b="1" kern="1200">
                          <a:solidFill>
                            <a:schemeClr val="lt1"/>
                          </a:solidFill>
                          <a:latin typeface="Palatino Linotype" panose="020F0502020204030204"/>
                          <a:ea typeface="微软雅黑"/>
                        </a:defRPr>
                      </a:lvl6pPr>
                      <a:lvl7pPr marL="2743200" algn="l" defTabSz="914400" rtl="0" eaLnBrk="1" latinLnBrk="0" hangingPunct="1">
                        <a:defRPr sz="1800" b="1" kern="1200">
                          <a:solidFill>
                            <a:schemeClr val="lt1"/>
                          </a:solidFill>
                          <a:latin typeface="Palatino Linotype" panose="020F0502020204030204"/>
                          <a:ea typeface="微软雅黑"/>
                        </a:defRPr>
                      </a:lvl7pPr>
                      <a:lvl8pPr marL="3200400" algn="l" defTabSz="914400" rtl="0" eaLnBrk="1" latinLnBrk="0" hangingPunct="1">
                        <a:defRPr sz="1800" b="1" kern="1200">
                          <a:solidFill>
                            <a:schemeClr val="lt1"/>
                          </a:solidFill>
                          <a:latin typeface="Palatino Linotype" panose="020F0502020204030204"/>
                          <a:ea typeface="微软雅黑"/>
                        </a:defRPr>
                      </a:lvl8pPr>
                      <a:lvl9pPr marL="3657600" algn="l" defTabSz="914400" rtl="0" eaLnBrk="1" latinLnBrk="0" hangingPunct="1">
                        <a:defRPr sz="1800" b="1" kern="1200">
                          <a:solidFill>
                            <a:schemeClr val="lt1"/>
                          </a:solidFill>
                          <a:latin typeface="Palatino Linotype" panose="020F0502020204030204"/>
                          <a:ea typeface="微软雅黑"/>
                        </a:defRPr>
                      </a:lvl9pPr>
                    </a:lstStyle>
                    <a:p>
                      <a:pPr algn="ctr">
                        <a:lnSpc>
                          <a:spcPct val="107000"/>
                        </a:lnSpc>
                        <a:spcAft>
                          <a:spcPts val="0"/>
                        </a:spcAft>
                      </a:pPr>
                      <a:r>
                        <a:rPr lang="zh-CN" sz="1800">
                          <a:effectLst/>
                        </a:rPr>
                        <a:t>预计工时费用率</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Palatino Linotype" panose="020F0502020204030204"/>
                          <a:ea typeface="微软雅黑"/>
                        </a:defRPr>
                      </a:lvl1pPr>
                      <a:lvl2pPr marL="457200" algn="l" defTabSz="914400" rtl="0" eaLnBrk="1" latinLnBrk="0" hangingPunct="1">
                        <a:defRPr sz="1800" b="1" kern="1200">
                          <a:solidFill>
                            <a:schemeClr val="lt1"/>
                          </a:solidFill>
                          <a:latin typeface="Palatino Linotype" panose="020F0502020204030204"/>
                          <a:ea typeface="微软雅黑"/>
                        </a:defRPr>
                      </a:lvl2pPr>
                      <a:lvl3pPr marL="914400" algn="l" defTabSz="914400" rtl="0" eaLnBrk="1" latinLnBrk="0" hangingPunct="1">
                        <a:defRPr sz="1800" b="1" kern="1200">
                          <a:solidFill>
                            <a:schemeClr val="lt1"/>
                          </a:solidFill>
                          <a:latin typeface="Palatino Linotype" panose="020F0502020204030204"/>
                          <a:ea typeface="微软雅黑"/>
                        </a:defRPr>
                      </a:lvl3pPr>
                      <a:lvl4pPr marL="1371600" algn="l" defTabSz="914400" rtl="0" eaLnBrk="1" latinLnBrk="0" hangingPunct="1">
                        <a:defRPr sz="1800" b="1" kern="1200">
                          <a:solidFill>
                            <a:schemeClr val="lt1"/>
                          </a:solidFill>
                          <a:latin typeface="Palatino Linotype" panose="020F0502020204030204"/>
                          <a:ea typeface="微软雅黑"/>
                        </a:defRPr>
                      </a:lvl4pPr>
                      <a:lvl5pPr marL="1828800" algn="l" defTabSz="914400" rtl="0" eaLnBrk="1" latinLnBrk="0" hangingPunct="1">
                        <a:defRPr sz="1800" b="1" kern="1200">
                          <a:solidFill>
                            <a:schemeClr val="lt1"/>
                          </a:solidFill>
                          <a:latin typeface="Palatino Linotype" panose="020F0502020204030204"/>
                          <a:ea typeface="微软雅黑"/>
                        </a:defRPr>
                      </a:lvl5pPr>
                      <a:lvl6pPr marL="2286000" algn="l" defTabSz="914400" rtl="0" eaLnBrk="1" latinLnBrk="0" hangingPunct="1">
                        <a:defRPr sz="1800" b="1" kern="1200">
                          <a:solidFill>
                            <a:schemeClr val="lt1"/>
                          </a:solidFill>
                          <a:latin typeface="Palatino Linotype" panose="020F0502020204030204"/>
                          <a:ea typeface="微软雅黑"/>
                        </a:defRPr>
                      </a:lvl6pPr>
                      <a:lvl7pPr marL="2743200" algn="l" defTabSz="914400" rtl="0" eaLnBrk="1" latinLnBrk="0" hangingPunct="1">
                        <a:defRPr sz="1800" b="1" kern="1200">
                          <a:solidFill>
                            <a:schemeClr val="lt1"/>
                          </a:solidFill>
                          <a:latin typeface="Palatino Linotype" panose="020F0502020204030204"/>
                          <a:ea typeface="微软雅黑"/>
                        </a:defRPr>
                      </a:lvl7pPr>
                      <a:lvl8pPr marL="3200400" algn="l" defTabSz="914400" rtl="0" eaLnBrk="1" latinLnBrk="0" hangingPunct="1">
                        <a:defRPr sz="1800" b="1" kern="1200">
                          <a:solidFill>
                            <a:schemeClr val="lt1"/>
                          </a:solidFill>
                          <a:latin typeface="Palatino Linotype" panose="020F0502020204030204"/>
                          <a:ea typeface="微软雅黑"/>
                        </a:defRPr>
                      </a:lvl8pPr>
                      <a:lvl9pPr marL="3657600" algn="l" defTabSz="914400" rtl="0" eaLnBrk="1" latinLnBrk="0" hangingPunct="1">
                        <a:defRPr sz="1800" b="1" kern="1200">
                          <a:solidFill>
                            <a:schemeClr val="lt1"/>
                          </a:solidFill>
                          <a:latin typeface="Palatino Linotype" panose="020F0502020204030204"/>
                          <a:ea typeface="微软雅黑"/>
                        </a:defRPr>
                      </a:lvl9pPr>
                    </a:lstStyle>
                    <a:p>
                      <a:pPr algn="ctr">
                        <a:lnSpc>
                          <a:spcPct val="107000"/>
                        </a:lnSpc>
                        <a:spcAft>
                          <a:spcPts val="0"/>
                        </a:spcAft>
                      </a:pPr>
                      <a:r>
                        <a:rPr lang="zh-CN" sz="1800">
                          <a:effectLst/>
                        </a:rPr>
                        <a:t>人力成本估算值</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4242250413"/>
                  </a:ext>
                </a:extLst>
              </a:tr>
              <a:tr h="291478">
                <a:tc>
                  <a:txBody>
                    <a:bodyPr/>
                    <a:lstStyle>
                      <a:lvl1pPr marL="0" algn="l" defTabSz="914400" rtl="0" eaLnBrk="1" latinLnBrk="0" hangingPunct="1">
                        <a:defRPr sz="1800" kern="1200">
                          <a:solidFill>
                            <a:schemeClr val="dk1"/>
                          </a:solidFill>
                          <a:latin typeface="Palatino Linotype" panose="020F0502020204030204"/>
                          <a:ea typeface="微软雅黑"/>
                        </a:defRPr>
                      </a:lvl1pPr>
                      <a:lvl2pPr marL="457200" algn="l" defTabSz="914400" rtl="0" eaLnBrk="1" latinLnBrk="0" hangingPunct="1">
                        <a:defRPr sz="1800" kern="1200">
                          <a:solidFill>
                            <a:schemeClr val="dk1"/>
                          </a:solidFill>
                          <a:latin typeface="Palatino Linotype" panose="020F0502020204030204"/>
                          <a:ea typeface="微软雅黑"/>
                        </a:defRPr>
                      </a:lvl2pPr>
                      <a:lvl3pPr marL="914400" algn="l" defTabSz="914400" rtl="0" eaLnBrk="1" latinLnBrk="0" hangingPunct="1">
                        <a:defRPr sz="1800" kern="1200">
                          <a:solidFill>
                            <a:schemeClr val="dk1"/>
                          </a:solidFill>
                          <a:latin typeface="Palatino Linotype" panose="020F0502020204030204"/>
                          <a:ea typeface="微软雅黑"/>
                        </a:defRPr>
                      </a:lvl3pPr>
                      <a:lvl4pPr marL="1371600" algn="l" defTabSz="914400" rtl="0" eaLnBrk="1" latinLnBrk="0" hangingPunct="1">
                        <a:defRPr sz="1800" kern="1200">
                          <a:solidFill>
                            <a:schemeClr val="dk1"/>
                          </a:solidFill>
                          <a:latin typeface="Palatino Linotype" panose="020F0502020204030204"/>
                          <a:ea typeface="微软雅黑"/>
                        </a:defRPr>
                      </a:lvl4pPr>
                      <a:lvl5pPr marL="1828800" algn="l" defTabSz="914400" rtl="0" eaLnBrk="1" latinLnBrk="0" hangingPunct="1">
                        <a:defRPr sz="1800" kern="1200">
                          <a:solidFill>
                            <a:schemeClr val="dk1"/>
                          </a:solidFill>
                          <a:latin typeface="Palatino Linotype" panose="020F0502020204030204"/>
                          <a:ea typeface="微软雅黑"/>
                        </a:defRPr>
                      </a:lvl5pPr>
                      <a:lvl6pPr marL="2286000" algn="l" defTabSz="914400" rtl="0" eaLnBrk="1" latinLnBrk="0" hangingPunct="1">
                        <a:defRPr sz="1800" kern="1200">
                          <a:solidFill>
                            <a:schemeClr val="dk1"/>
                          </a:solidFill>
                          <a:latin typeface="Palatino Linotype" panose="020F0502020204030204"/>
                          <a:ea typeface="微软雅黑"/>
                        </a:defRPr>
                      </a:lvl6pPr>
                      <a:lvl7pPr marL="2743200" algn="l" defTabSz="914400" rtl="0" eaLnBrk="1" latinLnBrk="0" hangingPunct="1">
                        <a:defRPr sz="1800" kern="1200">
                          <a:solidFill>
                            <a:schemeClr val="dk1"/>
                          </a:solidFill>
                          <a:latin typeface="Palatino Linotype" panose="020F0502020204030204"/>
                          <a:ea typeface="微软雅黑"/>
                        </a:defRPr>
                      </a:lvl7pPr>
                      <a:lvl8pPr marL="3200400" algn="l" defTabSz="914400" rtl="0" eaLnBrk="1" latinLnBrk="0" hangingPunct="1">
                        <a:defRPr sz="1800" kern="1200">
                          <a:solidFill>
                            <a:schemeClr val="dk1"/>
                          </a:solidFill>
                          <a:latin typeface="Palatino Linotype" panose="020F0502020204030204"/>
                          <a:ea typeface="微软雅黑"/>
                        </a:defRPr>
                      </a:lvl8pPr>
                      <a:lvl9pPr marL="3657600" algn="l" defTabSz="914400" rtl="0" eaLnBrk="1" latinLnBrk="0" hangingPunct="1">
                        <a:defRPr sz="1800" kern="1200">
                          <a:solidFill>
                            <a:schemeClr val="dk1"/>
                          </a:solidFill>
                          <a:latin typeface="Palatino Linotype" panose="020F0502020204030204"/>
                          <a:ea typeface="微软雅黑"/>
                        </a:defRPr>
                      </a:lvl9pPr>
                    </a:lstStyle>
                    <a:p>
                      <a:pPr algn="ctr">
                        <a:lnSpc>
                          <a:spcPct val="107000"/>
                        </a:lnSpc>
                        <a:spcAft>
                          <a:spcPts val="0"/>
                        </a:spcAft>
                      </a:pPr>
                      <a:r>
                        <a:rPr lang="en-US" sz="1800">
                          <a:effectLst/>
                        </a:rPr>
                        <a:t>325</a:t>
                      </a:r>
                      <a:r>
                        <a:rPr lang="zh-CN" sz="1800">
                          <a:effectLst/>
                        </a:rPr>
                        <a:t>人·时</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Palatino Linotype" panose="020F0502020204030204"/>
                          <a:ea typeface="微软雅黑"/>
                        </a:defRPr>
                      </a:lvl1pPr>
                      <a:lvl2pPr marL="457200" algn="l" defTabSz="914400" rtl="0" eaLnBrk="1" latinLnBrk="0" hangingPunct="1">
                        <a:defRPr sz="1800" kern="1200">
                          <a:solidFill>
                            <a:schemeClr val="dk1"/>
                          </a:solidFill>
                          <a:latin typeface="Palatino Linotype" panose="020F0502020204030204"/>
                          <a:ea typeface="微软雅黑"/>
                        </a:defRPr>
                      </a:lvl2pPr>
                      <a:lvl3pPr marL="914400" algn="l" defTabSz="914400" rtl="0" eaLnBrk="1" latinLnBrk="0" hangingPunct="1">
                        <a:defRPr sz="1800" kern="1200">
                          <a:solidFill>
                            <a:schemeClr val="dk1"/>
                          </a:solidFill>
                          <a:latin typeface="Palatino Linotype" panose="020F0502020204030204"/>
                          <a:ea typeface="微软雅黑"/>
                        </a:defRPr>
                      </a:lvl3pPr>
                      <a:lvl4pPr marL="1371600" algn="l" defTabSz="914400" rtl="0" eaLnBrk="1" latinLnBrk="0" hangingPunct="1">
                        <a:defRPr sz="1800" kern="1200">
                          <a:solidFill>
                            <a:schemeClr val="dk1"/>
                          </a:solidFill>
                          <a:latin typeface="Palatino Linotype" panose="020F0502020204030204"/>
                          <a:ea typeface="微软雅黑"/>
                        </a:defRPr>
                      </a:lvl4pPr>
                      <a:lvl5pPr marL="1828800" algn="l" defTabSz="914400" rtl="0" eaLnBrk="1" latinLnBrk="0" hangingPunct="1">
                        <a:defRPr sz="1800" kern="1200">
                          <a:solidFill>
                            <a:schemeClr val="dk1"/>
                          </a:solidFill>
                          <a:latin typeface="Palatino Linotype" panose="020F0502020204030204"/>
                          <a:ea typeface="微软雅黑"/>
                        </a:defRPr>
                      </a:lvl5pPr>
                      <a:lvl6pPr marL="2286000" algn="l" defTabSz="914400" rtl="0" eaLnBrk="1" latinLnBrk="0" hangingPunct="1">
                        <a:defRPr sz="1800" kern="1200">
                          <a:solidFill>
                            <a:schemeClr val="dk1"/>
                          </a:solidFill>
                          <a:latin typeface="Palatino Linotype" panose="020F0502020204030204"/>
                          <a:ea typeface="微软雅黑"/>
                        </a:defRPr>
                      </a:lvl6pPr>
                      <a:lvl7pPr marL="2743200" algn="l" defTabSz="914400" rtl="0" eaLnBrk="1" latinLnBrk="0" hangingPunct="1">
                        <a:defRPr sz="1800" kern="1200">
                          <a:solidFill>
                            <a:schemeClr val="dk1"/>
                          </a:solidFill>
                          <a:latin typeface="Palatino Linotype" panose="020F0502020204030204"/>
                          <a:ea typeface="微软雅黑"/>
                        </a:defRPr>
                      </a:lvl7pPr>
                      <a:lvl8pPr marL="3200400" algn="l" defTabSz="914400" rtl="0" eaLnBrk="1" latinLnBrk="0" hangingPunct="1">
                        <a:defRPr sz="1800" kern="1200">
                          <a:solidFill>
                            <a:schemeClr val="dk1"/>
                          </a:solidFill>
                          <a:latin typeface="Palatino Linotype" panose="020F0502020204030204"/>
                          <a:ea typeface="微软雅黑"/>
                        </a:defRPr>
                      </a:lvl8pPr>
                      <a:lvl9pPr marL="3657600" algn="l" defTabSz="914400" rtl="0" eaLnBrk="1" latinLnBrk="0" hangingPunct="1">
                        <a:defRPr sz="1800" kern="1200">
                          <a:solidFill>
                            <a:schemeClr val="dk1"/>
                          </a:solidFill>
                          <a:latin typeface="Palatino Linotype" panose="020F0502020204030204"/>
                          <a:ea typeface="微软雅黑"/>
                        </a:defRPr>
                      </a:lvl9pPr>
                    </a:lstStyle>
                    <a:p>
                      <a:pPr algn="ctr">
                        <a:lnSpc>
                          <a:spcPct val="107000"/>
                        </a:lnSpc>
                        <a:spcAft>
                          <a:spcPts val="0"/>
                        </a:spcAft>
                      </a:pPr>
                      <a:r>
                        <a:rPr lang="en-US" sz="1800">
                          <a:effectLst/>
                        </a:rPr>
                        <a:t>1.5</a:t>
                      </a:r>
                      <a:r>
                        <a:rPr lang="zh-CN" sz="1800">
                          <a:effectLst/>
                        </a:rPr>
                        <a:t>月</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Palatino Linotype" panose="020F0502020204030204"/>
                          <a:ea typeface="微软雅黑"/>
                        </a:defRPr>
                      </a:lvl1pPr>
                      <a:lvl2pPr marL="457200" algn="l" defTabSz="914400" rtl="0" eaLnBrk="1" latinLnBrk="0" hangingPunct="1">
                        <a:defRPr sz="1800" kern="1200">
                          <a:solidFill>
                            <a:schemeClr val="dk1"/>
                          </a:solidFill>
                          <a:latin typeface="Palatino Linotype" panose="020F0502020204030204"/>
                          <a:ea typeface="微软雅黑"/>
                        </a:defRPr>
                      </a:lvl2pPr>
                      <a:lvl3pPr marL="914400" algn="l" defTabSz="914400" rtl="0" eaLnBrk="1" latinLnBrk="0" hangingPunct="1">
                        <a:defRPr sz="1800" kern="1200">
                          <a:solidFill>
                            <a:schemeClr val="dk1"/>
                          </a:solidFill>
                          <a:latin typeface="Palatino Linotype" panose="020F0502020204030204"/>
                          <a:ea typeface="微软雅黑"/>
                        </a:defRPr>
                      </a:lvl3pPr>
                      <a:lvl4pPr marL="1371600" algn="l" defTabSz="914400" rtl="0" eaLnBrk="1" latinLnBrk="0" hangingPunct="1">
                        <a:defRPr sz="1800" kern="1200">
                          <a:solidFill>
                            <a:schemeClr val="dk1"/>
                          </a:solidFill>
                          <a:latin typeface="Palatino Linotype" panose="020F0502020204030204"/>
                          <a:ea typeface="微软雅黑"/>
                        </a:defRPr>
                      </a:lvl4pPr>
                      <a:lvl5pPr marL="1828800" algn="l" defTabSz="914400" rtl="0" eaLnBrk="1" latinLnBrk="0" hangingPunct="1">
                        <a:defRPr sz="1800" kern="1200">
                          <a:solidFill>
                            <a:schemeClr val="dk1"/>
                          </a:solidFill>
                          <a:latin typeface="Palatino Linotype" panose="020F0502020204030204"/>
                          <a:ea typeface="微软雅黑"/>
                        </a:defRPr>
                      </a:lvl5pPr>
                      <a:lvl6pPr marL="2286000" algn="l" defTabSz="914400" rtl="0" eaLnBrk="1" latinLnBrk="0" hangingPunct="1">
                        <a:defRPr sz="1800" kern="1200">
                          <a:solidFill>
                            <a:schemeClr val="dk1"/>
                          </a:solidFill>
                          <a:latin typeface="Palatino Linotype" panose="020F0502020204030204"/>
                          <a:ea typeface="微软雅黑"/>
                        </a:defRPr>
                      </a:lvl6pPr>
                      <a:lvl7pPr marL="2743200" algn="l" defTabSz="914400" rtl="0" eaLnBrk="1" latinLnBrk="0" hangingPunct="1">
                        <a:defRPr sz="1800" kern="1200">
                          <a:solidFill>
                            <a:schemeClr val="dk1"/>
                          </a:solidFill>
                          <a:latin typeface="Palatino Linotype" panose="020F0502020204030204"/>
                          <a:ea typeface="微软雅黑"/>
                        </a:defRPr>
                      </a:lvl7pPr>
                      <a:lvl8pPr marL="3200400" algn="l" defTabSz="914400" rtl="0" eaLnBrk="1" latinLnBrk="0" hangingPunct="1">
                        <a:defRPr sz="1800" kern="1200">
                          <a:solidFill>
                            <a:schemeClr val="dk1"/>
                          </a:solidFill>
                          <a:latin typeface="Palatino Linotype" panose="020F0502020204030204"/>
                          <a:ea typeface="微软雅黑"/>
                        </a:defRPr>
                      </a:lvl8pPr>
                      <a:lvl9pPr marL="3657600" algn="l" defTabSz="914400" rtl="0" eaLnBrk="1" latinLnBrk="0" hangingPunct="1">
                        <a:defRPr sz="1800" kern="1200">
                          <a:solidFill>
                            <a:schemeClr val="dk1"/>
                          </a:solidFill>
                          <a:latin typeface="Palatino Linotype" panose="020F0502020204030204"/>
                          <a:ea typeface="微软雅黑"/>
                        </a:defRPr>
                      </a:lvl9pPr>
                    </a:lstStyle>
                    <a:p>
                      <a:pPr algn="ctr">
                        <a:lnSpc>
                          <a:spcPct val="107000"/>
                        </a:lnSpc>
                        <a:spcAft>
                          <a:spcPts val="0"/>
                        </a:spcAft>
                      </a:pPr>
                      <a:r>
                        <a:rPr lang="en-US" sz="1800">
                          <a:effectLst/>
                        </a:rPr>
                        <a:t>35</a:t>
                      </a:r>
                      <a:r>
                        <a:rPr lang="zh-CN" sz="1800">
                          <a:effectLst/>
                        </a:rPr>
                        <a:t>元</a:t>
                      </a:r>
                      <a:r>
                        <a:rPr lang="en-US" sz="1800">
                          <a:effectLst/>
                        </a:rPr>
                        <a:t>/</a:t>
                      </a:r>
                      <a:r>
                        <a:rPr lang="zh-CN" sz="1800">
                          <a:effectLst/>
                        </a:rPr>
                        <a:t>（人·时）</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Palatino Linotype" panose="020F0502020204030204"/>
                          <a:ea typeface="微软雅黑"/>
                        </a:defRPr>
                      </a:lvl1pPr>
                      <a:lvl2pPr marL="457200" algn="l" defTabSz="914400" rtl="0" eaLnBrk="1" latinLnBrk="0" hangingPunct="1">
                        <a:defRPr sz="1800" kern="1200">
                          <a:solidFill>
                            <a:schemeClr val="dk1"/>
                          </a:solidFill>
                          <a:latin typeface="Palatino Linotype" panose="020F0502020204030204"/>
                          <a:ea typeface="微软雅黑"/>
                        </a:defRPr>
                      </a:lvl2pPr>
                      <a:lvl3pPr marL="914400" algn="l" defTabSz="914400" rtl="0" eaLnBrk="1" latinLnBrk="0" hangingPunct="1">
                        <a:defRPr sz="1800" kern="1200">
                          <a:solidFill>
                            <a:schemeClr val="dk1"/>
                          </a:solidFill>
                          <a:latin typeface="Palatino Linotype" panose="020F0502020204030204"/>
                          <a:ea typeface="微软雅黑"/>
                        </a:defRPr>
                      </a:lvl3pPr>
                      <a:lvl4pPr marL="1371600" algn="l" defTabSz="914400" rtl="0" eaLnBrk="1" latinLnBrk="0" hangingPunct="1">
                        <a:defRPr sz="1800" kern="1200">
                          <a:solidFill>
                            <a:schemeClr val="dk1"/>
                          </a:solidFill>
                          <a:latin typeface="Palatino Linotype" panose="020F0502020204030204"/>
                          <a:ea typeface="微软雅黑"/>
                        </a:defRPr>
                      </a:lvl4pPr>
                      <a:lvl5pPr marL="1828800" algn="l" defTabSz="914400" rtl="0" eaLnBrk="1" latinLnBrk="0" hangingPunct="1">
                        <a:defRPr sz="1800" kern="1200">
                          <a:solidFill>
                            <a:schemeClr val="dk1"/>
                          </a:solidFill>
                          <a:latin typeface="Palatino Linotype" panose="020F0502020204030204"/>
                          <a:ea typeface="微软雅黑"/>
                        </a:defRPr>
                      </a:lvl5pPr>
                      <a:lvl6pPr marL="2286000" algn="l" defTabSz="914400" rtl="0" eaLnBrk="1" latinLnBrk="0" hangingPunct="1">
                        <a:defRPr sz="1800" kern="1200">
                          <a:solidFill>
                            <a:schemeClr val="dk1"/>
                          </a:solidFill>
                          <a:latin typeface="Palatino Linotype" panose="020F0502020204030204"/>
                          <a:ea typeface="微软雅黑"/>
                        </a:defRPr>
                      </a:lvl6pPr>
                      <a:lvl7pPr marL="2743200" algn="l" defTabSz="914400" rtl="0" eaLnBrk="1" latinLnBrk="0" hangingPunct="1">
                        <a:defRPr sz="1800" kern="1200">
                          <a:solidFill>
                            <a:schemeClr val="dk1"/>
                          </a:solidFill>
                          <a:latin typeface="Palatino Linotype" panose="020F0502020204030204"/>
                          <a:ea typeface="微软雅黑"/>
                        </a:defRPr>
                      </a:lvl7pPr>
                      <a:lvl8pPr marL="3200400" algn="l" defTabSz="914400" rtl="0" eaLnBrk="1" latinLnBrk="0" hangingPunct="1">
                        <a:defRPr sz="1800" kern="1200">
                          <a:solidFill>
                            <a:schemeClr val="dk1"/>
                          </a:solidFill>
                          <a:latin typeface="Palatino Linotype" panose="020F0502020204030204"/>
                          <a:ea typeface="微软雅黑"/>
                        </a:defRPr>
                      </a:lvl8pPr>
                      <a:lvl9pPr marL="3657600" algn="l" defTabSz="914400" rtl="0" eaLnBrk="1" latinLnBrk="0" hangingPunct="1">
                        <a:defRPr sz="1800" kern="1200">
                          <a:solidFill>
                            <a:schemeClr val="dk1"/>
                          </a:solidFill>
                          <a:latin typeface="Palatino Linotype" panose="020F0502020204030204"/>
                          <a:ea typeface="微软雅黑"/>
                        </a:defRPr>
                      </a:lvl9pPr>
                    </a:lstStyle>
                    <a:p>
                      <a:pPr algn="ctr">
                        <a:lnSpc>
                          <a:spcPct val="107000"/>
                        </a:lnSpc>
                        <a:spcAft>
                          <a:spcPts val="0"/>
                        </a:spcAft>
                      </a:pPr>
                      <a:r>
                        <a:rPr lang="en-US" sz="1800" dirty="0">
                          <a:effectLst/>
                        </a:rPr>
                        <a:t>11375</a:t>
                      </a:r>
                      <a:r>
                        <a:rPr lang="zh-CN" sz="1800" dirty="0">
                          <a:effectLst/>
                        </a:rPr>
                        <a:t>元</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164955411"/>
                  </a:ext>
                </a:extLst>
              </a:tr>
            </a:tbl>
          </a:graphicData>
        </a:graphic>
      </p:graphicFrame>
      <p:pic>
        <p:nvPicPr>
          <p:cNvPr id="22" name="图片 21">
            <a:extLst>
              <a:ext uri="{FF2B5EF4-FFF2-40B4-BE49-F238E27FC236}">
                <a16:creationId xmlns:a16="http://schemas.microsoft.com/office/drawing/2014/main" id="{1C2EAA8E-7923-4CE2-A803-0BBC124F19CF}"/>
              </a:ext>
            </a:extLst>
          </p:cNvPr>
          <p:cNvPicPr/>
          <p:nvPr/>
        </p:nvPicPr>
        <p:blipFill>
          <a:blip r:embed="rId3">
            <a:lum bright="-40000" contrast="40000"/>
            <a:extLst>
              <a:ext uri="{28A0092B-C50C-407E-A947-70E740481C1C}">
                <a14:useLocalDpi xmlns:a14="http://schemas.microsoft.com/office/drawing/2010/main" val="0"/>
              </a:ext>
            </a:extLst>
          </a:blip>
          <a:srcRect/>
          <a:stretch>
            <a:fillRect/>
          </a:stretch>
        </p:blipFill>
        <p:spPr bwMode="auto">
          <a:xfrm>
            <a:off x="5513725" y="2444526"/>
            <a:ext cx="6190004" cy="3569096"/>
          </a:xfrm>
          <a:prstGeom prst="rect">
            <a:avLst/>
          </a:prstGeom>
          <a:noFill/>
          <a:ln>
            <a:noFill/>
          </a:ln>
        </p:spPr>
      </p:pic>
      <p:sp>
        <p:nvSpPr>
          <p:cNvPr id="23" name="文本框 22">
            <a:extLst>
              <a:ext uri="{FF2B5EF4-FFF2-40B4-BE49-F238E27FC236}">
                <a16:creationId xmlns:a16="http://schemas.microsoft.com/office/drawing/2014/main" id="{0CC207EF-1C73-4FB6-975B-89937EFCDC7F}"/>
              </a:ext>
            </a:extLst>
          </p:cNvPr>
          <p:cNvSpPr txBox="1"/>
          <p:nvPr/>
        </p:nvSpPr>
        <p:spPr>
          <a:xfrm>
            <a:off x="749423" y="2002266"/>
            <a:ext cx="4110361" cy="923330"/>
          </a:xfrm>
          <a:prstGeom prst="rect">
            <a:avLst/>
          </a:prstGeom>
          <a:noFill/>
        </p:spPr>
        <p:txBody>
          <a:bodyPr wrap="square" rtlCol="0">
            <a:spAutoFit/>
          </a:bodyPr>
          <a:lstStyle/>
          <a:p>
            <a:r>
              <a:rPr lang="zh-CN" altLang="zh-CN" dirty="0">
                <a:solidFill>
                  <a:prstClr val="black"/>
                </a:solidFill>
                <a:latin typeface="微软雅黑" panose="020B0503020204020204" pitchFamily="34" charset="-122"/>
                <a:ea typeface="微软雅黑" panose="020B0503020204020204" pitchFamily="34" charset="-122"/>
              </a:rPr>
              <a:t>此次项目开发的最主要成本为人力成本。根据类比法，推测初预计工作量、预计工期、人力成本估算值</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D95E72FE-2C6E-47D4-AE70-63B0A45A3918}"/>
              </a:ext>
            </a:extLst>
          </p:cNvPr>
          <p:cNvSpPr/>
          <p:nvPr/>
        </p:nvSpPr>
        <p:spPr>
          <a:xfrm>
            <a:off x="749423" y="3422822"/>
            <a:ext cx="4110361" cy="1260473"/>
          </a:xfrm>
          <a:prstGeom prst="rect">
            <a:avLst/>
          </a:prstGeom>
        </p:spPr>
        <p:txBody>
          <a:bodyPr wrap="square">
            <a:spAutoFit/>
          </a:bodyPr>
          <a:lstStyle/>
          <a:p>
            <a:pPr>
              <a:lnSpc>
                <a:spcPct val="107000"/>
              </a:lnSpc>
              <a:spcAft>
                <a:spcPts val="800"/>
              </a:spcAft>
            </a:pPr>
            <a:r>
              <a:rPr lang="zh-CN" altLang="zh-CN"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根据项目章程规定的项目开始时间</a:t>
            </a:r>
            <a:r>
              <a:rPr lang="en-US" altLang="zh-CN"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2019/11/11</a:t>
            </a:r>
            <a:r>
              <a:rPr lang="zh-CN" altLang="zh-CN"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到项目结束时间</a:t>
            </a:r>
            <a:r>
              <a:rPr lang="en-US" altLang="zh-CN"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2019/12/30</a:t>
            </a:r>
            <a:r>
              <a:rPr lang="zh-CN" altLang="zh-CN"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，结合人力资源与各活动执行难度，给出估算工期。</a:t>
            </a:r>
          </a:p>
        </p:txBody>
      </p:sp>
    </p:spTree>
    <p:extLst>
      <p:ext uri="{BB962C8B-B14F-4D97-AF65-F5344CB8AC3E}">
        <p14:creationId xmlns:p14="http://schemas.microsoft.com/office/powerpoint/2010/main" val="4155551963"/>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5FE881C-AD79-4200-A013-33FCA8921991}"/>
              </a:ext>
            </a:extLst>
          </p:cNvPr>
          <p:cNvSpPr>
            <a:spLocks noGrp="1"/>
          </p:cNvSpPr>
          <p:nvPr>
            <p:ph type="title"/>
          </p:nvPr>
        </p:nvSpPr>
        <p:spPr>
          <a:xfrm>
            <a:off x="838200" y="365125"/>
            <a:ext cx="10515600" cy="1325563"/>
          </a:xfrm>
        </p:spPr>
        <p:txBody>
          <a:bodyPr/>
          <a:lstStyle/>
          <a:p>
            <a:r>
              <a:rPr lang="zh-CN" altLang="en-US" b="1" dirty="0">
                <a:latin typeface="微软雅黑" panose="020B0503020204020204" pitchFamily="34" charset="-122"/>
                <a:ea typeface="微软雅黑" panose="020B0503020204020204" pitchFamily="34" charset="-122"/>
              </a:rPr>
              <a:t>项目综述</a:t>
            </a:r>
          </a:p>
        </p:txBody>
      </p:sp>
      <p:sp>
        <p:nvSpPr>
          <p:cNvPr id="9" name="内容占位符 2">
            <a:extLst>
              <a:ext uri="{FF2B5EF4-FFF2-40B4-BE49-F238E27FC236}">
                <a16:creationId xmlns:a16="http://schemas.microsoft.com/office/drawing/2014/main" id="{AAFFFC82-7F47-48B0-B53E-4C528C73346E}"/>
              </a:ext>
            </a:extLst>
          </p:cNvPr>
          <p:cNvSpPr>
            <a:spLocks noGrp="1"/>
          </p:cNvSpPr>
          <p:nvPr>
            <p:ph idx="1"/>
          </p:nvPr>
        </p:nvSpPr>
        <p:spPr>
          <a:xfrm>
            <a:off x="914400" y="1570614"/>
            <a:ext cx="10439400" cy="5287385"/>
          </a:xfrm>
        </p:spPr>
        <p:txBody>
          <a:bodyPr>
            <a:normAutofit/>
          </a:bodyPr>
          <a:lstStyle/>
          <a:p>
            <a:pPr marL="342900" lvl="1" indent="-342900">
              <a:lnSpc>
                <a:spcPct val="150000"/>
              </a:lnSpc>
            </a:pPr>
            <a:r>
              <a:rPr lang="zh-CN" altLang="en-US" b="1" dirty="0">
                <a:latin typeface="微软雅黑 Light" panose="020B0502040204020203" pitchFamily="34" charset="-122"/>
                <a:ea typeface="微软雅黑 Light" panose="020B0502040204020203" pitchFamily="34" charset="-122"/>
              </a:rPr>
              <a:t>项目名称</a:t>
            </a:r>
            <a:r>
              <a:rPr lang="zh-CN" altLang="en-US" dirty="0">
                <a:latin typeface="微软雅黑 Light" panose="020B0502040204020203" pitchFamily="34" charset="-122"/>
                <a:ea typeface="微软雅黑 Light" panose="020B0502040204020203" pitchFamily="34" charset="-122"/>
              </a:rPr>
              <a:t>：社团官网报名系统</a:t>
            </a:r>
            <a:endParaRPr lang="en-US" altLang="zh-CN" dirty="0">
              <a:latin typeface="微软雅黑 Light" panose="020B0502040204020203" pitchFamily="34" charset="-122"/>
              <a:ea typeface="微软雅黑 Light" panose="020B0502040204020203" pitchFamily="34" charset="-122"/>
            </a:endParaRPr>
          </a:p>
          <a:p>
            <a:pPr marL="342900" lvl="1" indent="-342900">
              <a:lnSpc>
                <a:spcPct val="150000"/>
              </a:lnSpc>
            </a:pPr>
            <a:r>
              <a:rPr lang="zh-CN" altLang="en-US" b="1" dirty="0">
                <a:solidFill>
                  <a:prstClr val="black"/>
                </a:solidFill>
                <a:latin typeface="微软雅黑 Light" panose="020B0502040204020203" pitchFamily="34" charset="-122"/>
                <a:ea typeface="微软雅黑 Light" panose="020B0502040204020203" pitchFamily="34" charset="-122"/>
              </a:rPr>
              <a:t>项目干系人</a:t>
            </a:r>
            <a:r>
              <a:rPr lang="zh-CN" altLang="en-US" dirty="0">
                <a:solidFill>
                  <a:prstClr val="black"/>
                </a:solidFill>
                <a:latin typeface="微软雅黑 Light" panose="020B0502040204020203" pitchFamily="34" charset="-122"/>
                <a:ea typeface="微软雅黑 Light" panose="020B0502040204020203" pitchFamily="34" charset="-122"/>
              </a:rPr>
              <a:t>：课程设计团队（共八人），模联大会参会人员和志愿者等</a:t>
            </a:r>
            <a:endParaRPr lang="en-US" altLang="zh-CN" dirty="0">
              <a:latin typeface="微软雅黑 Light" panose="020B0502040204020203" pitchFamily="34" charset="-122"/>
              <a:ea typeface="微软雅黑 Light" panose="020B0502040204020203" pitchFamily="34" charset="-122"/>
            </a:endParaRPr>
          </a:p>
          <a:p>
            <a:pPr marL="342900" lvl="1" indent="-342900">
              <a:lnSpc>
                <a:spcPct val="150000"/>
              </a:lnSpc>
            </a:pPr>
            <a:r>
              <a:rPr lang="zh-CN" altLang="en-US" b="1" dirty="0">
                <a:latin typeface="微软雅黑 Light" panose="020B0502040204020203" pitchFamily="34" charset="-122"/>
                <a:ea typeface="微软雅黑 Light" panose="020B0502040204020203" pitchFamily="34" charset="-122"/>
              </a:rPr>
              <a:t>项目开始时间</a:t>
            </a:r>
            <a:r>
              <a:rPr lang="zh-CN" altLang="en-US" dirty="0">
                <a:latin typeface="微软雅黑 Light" panose="020B0502040204020203" pitchFamily="34" charset="-122"/>
                <a:ea typeface="微软雅黑 Light" panose="020B0502040204020203" pitchFamily="34" charset="-122"/>
              </a:rPr>
              <a:t>：</a:t>
            </a:r>
            <a:r>
              <a:rPr lang="en-US" altLang="zh-CN" dirty="0">
                <a:latin typeface="微软雅黑 Light" panose="020B0502040204020203" pitchFamily="34" charset="-122"/>
                <a:ea typeface="微软雅黑 Light" panose="020B0502040204020203" pitchFamily="34" charset="-122"/>
              </a:rPr>
              <a:t>2019</a:t>
            </a:r>
            <a:r>
              <a:rPr lang="zh-CN" altLang="en-US" dirty="0">
                <a:latin typeface="微软雅黑 Light" panose="020B0502040204020203" pitchFamily="34" charset="-122"/>
                <a:ea typeface="微软雅黑 Light" panose="020B0502040204020203" pitchFamily="34" charset="-122"/>
              </a:rPr>
              <a:t>年</a:t>
            </a:r>
            <a:r>
              <a:rPr lang="en-US" altLang="zh-CN" dirty="0">
                <a:latin typeface="微软雅黑 Light" panose="020B0502040204020203" pitchFamily="34" charset="-122"/>
                <a:ea typeface="微软雅黑 Light" panose="020B0502040204020203" pitchFamily="34" charset="-122"/>
              </a:rPr>
              <a:t>10</a:t>
            </a:r>
            <a:r>
              <a:rPr lang="zh-CN" altLang="en-US" dirty="0">
                <a:latin typeface="微软雅黑 Light" panose="020B0502040204020203" pitchFamily="34" charset="-122"/>
                <a:ea typeface="微软雅黑 Light" panose="020B0502040204020203" pitchFamily="34" charset="-122"/>
              </a:rPr>
              <a:t>月</a:t>
            </a:r>
            <a:r>
              <a:rPr lang="en-US" altLang="zh-CN" dirty="0">
                <a:latin typeface="微软雅黑 Light" panose="020B0502040204020203" pitchFamily="34" charset="-122"/>
                <a:ea typeface="微软雅黑 Light" panose="020B0502040204020203" pitchFamily="34" charset="-122"/>
              </a:rPr>
              <a:t>27</a:t>
            </a:r>
            <a:r>
              <a:rPr lang="zh-CN" altLang="en-US" dirty="0">
                <a:latin typeface="微软雅黑 Light" panose="020B0502040204020203" pitchFamily="34" charset="-122"/>
                <a:ea typeface="微软雅黑 Light" panose="020B0502040204020203" pitchFamily="34" charset="-122"/>
              </a:rPr>
              <a:t>日</a:t>
            </a:r>
            <a:endParaRPr lang="en-US" altLang="zh-CN" dirty="0">
              <a:latin typeface="微软雅黑 Light" panose="020B0502040204020203" pitchFamily="34" charset="-122"/>
              <a:ea typeface="微软雅黑 Light" panose="020B0502040204020203" pitchFamily="34" charset="-122"/>
            </a:endParaRPr>
          </a:p>
          <a:p>
            <a:pPr marL="342900" lvl="1" indent="-342900">
              <a:lnSpc>
                <a:spcPct val="150000"/>
              </a:lnSpc>
            </a:pPr>
            <a:r>
              <a:rPr lang="zh-CN" altLang="en-US" b="1" dirty="0">
                <a:solidFill>
                  <a:prstClr val="black"/>
                </a:solidFill>
                <a:latin typeface="微软雅黑 Light" panose="020B0502040204020203" pitchFamily="34" charset="-122"/>
                <a:ea typeface="微软雅黑 Light" panose="020B0502040204020203" pitchFamily="34" charset="-122"/>
              </a:rPr>
              <a:t>项目结束时间</a:t>
            </a:r>
            <a:r>
              <a:rPr lang="zh-CN" altLang="en-US" dirty="0">
                <a:solidFill>
                  <a:prstClr val="black"/>
                </a:solidFill>
                <a:latin typeface="微软雅黑 Light" panose="020B0502040204020203" pitchFamily="34" charset="-122"/>
                <a:ea typeface="微软雅黑 Light" panose="020B0502040204020203" pitchFamily="34" charset="-122"/>
              </a:rPr>
              <a:t>：</a:t>
            </a:r>
            <a:r>
              <a:rPr lang="en-US" altLang="zh-CN" dirty="0">
                <a:latin typeface="微软雅黑 Light" panose="020B0502040204020203" pitchFamily="34" charset="-122"/>
                <a:ea typeface="微软雅黑 Light" panose="020B0502040204020203" pitchFamily="34" charset="-122"/>
              </a:rPr>
              <a:t>2020</a:t>
            </a:r>
            <a:r>
              <a:rPr lang="zh-CN" altLang="en-US" dirty="0">
                <a:latin typeface="微软雅黑 Light" panose="020B0502040204020203" pitchFamily="34" charset="-122"/>
                <a:ea typeface="微软雅黑 Light" panose="020B0502040204020203" pitchFamily="34" charset="-122"/>
              </a:rPr>
              <a:t>年</a:t>
            </a:r>
            <a:r>
              <a:rPr lang="en-US" altLang="zh-CN" dirty="0">
                <a:latin typeface="微软雅黑 Light" panose="020B0502040204020203" pitchFamily="34" charset="-122"/>
                <a:ea typeface="微软雅黑 Light" panose="020B0502040204020203" pitchFamily="34" charset="-122"/>
              </a:rPr>
              <a:t>1</a:t>
            </a:r>
            <a:r>
              <a:rPr lang="zh-CN" altLang="en-US" dirty="0">
                <a:latin typeface="微软雅黑 Light" panose="020B0502040204020203" pitchFamily="34" charset="-122"/>
                <a:ea typeface="微软雅黑 Light" panose="020B0502040204020203" pitchFamily="34" charset="-122"/>
              </a:rPr>
              <a:t>月</a:t>
            </a:r>
            <a:r>
              <a:rPr lang="en-US" altLang="zh-CN" dirty="0">
                <a:latin typeface="微软雅黑 Light" panose="020B0502040204020203" pitchFamily="34" charset="-122"/>
                <a:ea typeface="微软雅黑 Light" panose="020B0502040204020203" pitchFamily="34" charset="-122"/>
              </a:rPr>
              <a:t>2</a:t>
            </a:r>
            <a:r>
              <a:rPr lang="zh-CN" altLang="en-US" dirty="0">
                <a:latin typeface="微软雅黑 Light" panose="020B0502040204020203" pitchFamily="34" charset="-122"/>
                <a:ea typeface="微软雅黑 Light" panose="020B0502040204020203" pitchFamily="34" charset="-122"/>
              </a:rPr>
              <a:t>日</a:t>
            </a:r>
            <a:endParaRPr lang="en-US" altLang="zh-CN" dirty="0">
              <a:latin typeface="微软雅黑 Light" panose="020B0502040204020203" pitchFamily="34" charset="-122"/>
              <a:ea typeface="微软雅黑 Light" panose="020B0502040204020203" pitchFamily="34" charset="-122"/>
            </a:endParaRPr>
          </a:p>
          <a:p>
            <a:pPr marL="342900" lvl="1" indent="-342900">
              <a:lnSpc>
                <a:spcPct val="150000"/>
              </a:lnSpc>
            </a:pPr>
            <a:r>
              <a:rPr lang="zh-CN" altLang="en-US" b="1" dirty="0">
                <a:solidFill>
                  <a:prstClr val="black"/>
                </a:solidFill>
                <a:latin typeface="微软雅黑 Light" panose="020B0502040204020203" pitchFamily="34" charset="-122"/>
                <a:ea typeface="微软雅黑 Light" panose="020B0502040204020203" pitchFamily="34" charset="-122"/>
              </a:rPr>
              <a:t>项目背景介绍</a:t>
            </a:r>
            <a:endParaRPr lang="en-US" altLang="zh-CN" b="1" dirty="0">
              <a:solidFill>
                <a:prstClr val="black"/>
              </a:solidFill>
              <a:latin typeface="微软雅黑 Light" panose="020B0502040204020203" pitchFamily="34" charset="-122"/>
              <a:ea typeface="微软雅黑 Light" panose="020B0502040204020203" pitchFamily="34" charset="-122"/>
            </a:endParaRPr>
          </a:p>
          <a:p>
            <a:pPr marL="457200" lvl="3" indent="0">
              <a:lnSpc>
                <a:spcPct val="150000"/>
              </a:lnSpc>
              <a:buNone/>
            </a:pPr>
            <a:r>
              <a:rPr lang="zh-CN" altLang="en-US" sz="2000" dirty="0">
                <a:latin typeface="微软雅黑 Light" panose="020B0502040204020203" pitchFamily="34" charset="-122"/>
                <a:ea typeface="微软雅黑 Light" panose="020B0502040204020203" pitchFamily="34" charset="-122"/>
              </a:rPr>
              <a:t>我校模联社团承办模拟联合国大会，大会策划团队亟需一个系统来实现与会代表和志愿者的报名和管理等工作。该系统将为与会代表提供报名和获取大会相关信息等服务，为大会志愿者提供报名等服务。</a:t>
            </a:r>
            <a:endParaRPr lang="en-US" altLang="zh-CN" sz="2000" dirty="0">
              <a:latin typeface="微软雅黑 Light" panose="020B0502040204020203" pitchFamily="34" charset="-122"/>
              <a:ea typeface="微软雅黑 Light" panose="020B0502040204020203" pitchFamily="34" charset="-122"/>
            </a:endParaRPr>
          </a:p>
          <a:p>
            <a:pPr marL="914400" lvl="2" indent="0">
              <a:lnSpc>
                <a:spcPct val="150000"/>
              </a:lnSpc>
              <a:buNone/>
            </a:pPr>
            <a:endParaRPr lang="en-US" altLang="zh-CN" dirty="0">
              <a:latin typeface="微软雅黑 Light" panose="020B0502040204020203" pitchFamily="34" charset="-122"/>
              <a:ea typeface="微软雅黑 Light" panose="020B0502040204020203" pitchFamily="34" charset="-122"/>
            </a:endParaRPr>
          </a:p>
          <a:p>
            <a:pPr lvl="1" indent="0">
              <a:lnSpc>
                <a:spcPct val="150000"/>
              </a:lnSpc>
            </a:pPr>
            <a:endParaRPr lang="en-US" altLang="zh-CN" dirty="0">
              <a:solidFill>
                <a:prstClr val="black"/>
              </a:solidFill>
              <a:latin typeface="微软雅黑 Light" panose="020B0502040204020203" pitchFamily="34" charset="-122"/>
              <a:ea typeface="微软雅黑 Light" panose="020B0502040204020203" pitchFamily="34" charset="-122"/>
            </a:endParaRPr>
          </a:p>
          <a:p>
            <a:pPr lvl="1" indent="0">
              <a:lnSpc>
                <a:spcPct val="150000"/>
              </a:lnSpc>
            </a:pP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8424475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7000"/>
            <a:lum/>
          </a:blip>
          <a:srcRect/>
          <a:stretch>
            <a:fillRect t="-67000" b="-67000"/>
          </a:stretch>
        </a:blipFill>
        <a:effectLst/>
      </p:bgPr>
    </p:bg>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B6234-DDFC-4A1C-A2F2-FE5CDE48C0AF}"/>
              </a:ext>
            </a:extLst>
          </p:cNvPr>
          <p:cNvSpPr>
            <a:spLocks noGrp="1"/>
          </p:cNvSpPr>
          <p:nvPr>
            <p:ph type="title"/>
          </p:nvPr>
        </p:nvSpPr>
        <p:spPr>
          <a:xfrm>
            <a:off x="838200" y="365125"/>
            <a:ext cx="10515600" cy="1325563"/>
          </a:xfrm>
        </p:spPr>
        <p:txBody>
          <a:bodyPr/>
          <a:lstStyle/>
          <a:p>
            <a:r>
              <a:rPr lang="zh-CN" altLang="en-US" b="1" dirty="0">
                <a:latin typeface="微软雅黑" panose="020B0503020204020204" pitchFamily="34" charset="-122"/>
                <a:ea typeface="微软雅黑" panose="020B0503020204020204" pitchFamily="34" charset="-122"/>
              </a:rPr>
              <a:t>甘特图</a:t>
            </a:r>
            <a:r>
              <a:rPr lang="en-US" altLang="zh-CN" b="1" dirty="0">
                <a:latin typeface="微软雅黑" panose="020B0503020204020204" pitchFamily="34" charset="-122"/>
                <a:ea typeface="微软雅黑" panose="020B0503020204020204" pitchFamily="34" charset="-122"/>
              </a:rPr>
              <a:t>&amp;</a:t>
            </a:r>
            <a:r>
              <a:rPr lang="zh-CN" altLang="en-US" b="1" dirty="0">
                <a:latin typeface="微软雅黑" panose="020B0503020204020204" pitchFamily="34" charset="-122"/>
                <a:ea typeface="微软雅黑" panose="020B0503020204020204" pitchFamily="34" charset="-122"/>
              </a:rPr>
              <a:t>里程碑清单</a:t>
            </a:r>
          </a:p>
        </p:txBody>
      </p:sp>
      <p:sp>
        <p:nvSpPr>
          <p:cNvPr id="5" name="内容占位符 2">
            <a:extLst>
              <a:ext uri="{FF2B5EF4-FFF2-40B4-BE49-F238E27FC236}">
                <a16:creationId xmlns:a16="http://schemas.microsoft.com/office/drawing/2014/main" id="{8797895C-BDDB-4DBB-83F5-46BB0BD3B44F}"/>
              </a:ext>
            </a:extLst>
          </p:cNvPr>
          <p:cNvSpPr>
            <a:spLocks noGrp="1"/>
          </p:cNvSpPr>
          <p:nvPr>
            <p:ph idx="1"/>
          </p:nvPr>
        </p:nvSpPr>
        <p:spPr>
          <a:xfrm>
            <a:off x="838200" y="2541545"/>
            <a:ext cx="10515600" cy="1486758"/>
          </a:xfrm>
        </p:spPr>
        <p:txBody>
          <a:bodyPr>
            <a:normAutofit/>
          </a:bodyPr>
          <a:lstStyle/>
          <a:p>
            <a:pPr marL="0" indent="0" algn="ctr">
              <a:buNone/>
            </a:pPr>
            <a:r>
              <a:rPr lang="zh-CN" altLang="en-US" dirty="0">
                <a:latin typeface="微软雅黑" panose="020B0503020204020204" pitchFamily="34" charset="-122"/>
                <a:ea typeface="微软雅黑" panose="020B0503020204020204" pitchFamily="34" charset="-122"/>
              </a:rPr>
              <a:t>截至</a:t>
            </a:r>
            <a:r>
              <a:rPr lang="en-US" altLang="zh-CN" dirty="0">
                <a:latin typeface="微软雅黑" panose="020B0503020204020204" pitchFamily="34" charset="-122"/>
                <a:ea typeface="微软雅黑" panose="020B0503020204020204" pitchFamily="34" charset="-122"/>
              </a:rPr>
              <a:t>2019/12/30</a:t>
            </a:r>
            <a:r>
              <a:rPr lang="zh-CN" altLang="en-US" dirty="0">
                <a:latin typeface="微软雅黑" panose="020B0503020204020204" pitchFamily="34" charset="-122"/>
                <a:ea typeface="微软雅黑" panose="020B0503020204020204" pitchFamily="34" charset="-122"/>
              </a:rPr>
              <a:t>，项目按期完成。</a:t>
            </a:r>
          </a:p>
        </p:txBody>
      </p:sp>
    </p:spTree>
    <p:extLst>
      <p:ext uri="{BB962C8B-B14F-4D97-AF65-F5344CB8AC3E}">
        <p14:creationId xmlns:p14="http://schemas.microsoft.com/office/powerpoint/2010/main" val="865435077"/>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7000"/>
            <a:lum/>
          </a:blip>
          <a:srcRect/>
          <a:stretch>
            <a:fillRect t="-67000" b="-67000"/>
          </a:stretch>
        </a:blipFill>
        <a:effectLst/>
      </p:bgPr>
    </p:bg>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7547FDC-7D1C-4595-B22E-A68250DAAC38}"/>
              </a:ext>
            </a:extLst>
          </p:cNvPr>
          <p:cNvSpPr>
            <a:spLocks noGrp="1"/>
          </p:cNvSpPr>
          <p:nvPr>
            <p:ph type="title"/>
          </p:nvPr>
        </p:nvSpPr>
        <p:spPr>
          <a:xfrm>
            <a:off x="838200" y="365125"/>
            <a:ext cx="10515600" cy="1325563"/>
          </a:xfrm>
        </p:spPr>
        <p:txBody>
          <a:bodyPr/>
          <a:lstStyle/>
          <a:p>
            <a:endParaRPr lang="zh-CN" altLang="en-US" dirty="0"/>
          </a:p>
        </p:txBody>
      </p:sp>
      <p:sp>
        <p:nvSpPr>
          <p:cNvPr id="5" name="内容占位符 2">
            <a:extLst>
              <a:ext uri="{FF2B5EF4-FFF2-40B4-BE49-F238E27FC236}">
                <a16:creationId xmlns:a16="http://schemas.microsoft.com/office/drawing/2014/main" id="{63843D0F-18B8-4221-ACA9-BC605EADA2D2}"/>
              </a:ext>
            </a:extLst>
          </p:cNvPr>
          <p:cNvSpPr>
            <a:spLocks noGrp="1"/>
          </p:cNvSpPr>
          <p:nvPr>
            <p:ph idx="1"/>
          </p:nvPr>
        </p:nvSpPr>
        <p:spPr>
          <a:xfrm>
            <a:off x="838200" y="1825625"/>
            <a:ext cx="10515600" cy="4351338"/>
          </a:xfrm>
        </p:spPr>
        <p:txBody>
          <a:bodyPr/>
          <a:lstStyle/>
          <a:p>
            <a:endParaRPr lang="zh-CN" altLang="en-US" dirty="0"/>
          </a:p>
        </p:txBody>
      </p:sp>
      <p:pic>
        <p:nvPicPr>
          <p:cNvPr id="6" name="图片 5">
            <a:extLst>
              <a:ext uri="{FF2B5EF4-FFF2-40B4-BE49-F238E27FC236}">
                <a16:creationId xmlns:a16="http://schemas.microsoft.com/office/drawing/2014/main" id="{A207829E-B01D-464B-9CB0-3980A5B329C2}"/>
              </a:ext>
            </a:extLst>
          </p:cNvPr>
          <p:cNvPicPr>
            <a:picLocks noChangeAspect="1"/>
          </p:cNvPicPr>
          <p:nvPr/>
        </p:nvPicPr>
        <p:blipFill>
          <a:blip r:embed="rId3"/>
          <a:stretch>
            <a:fillRect/>
          </a:stretch>
        </p:blipFill>
        <p:spPr>
          <a:xfrm>
            <a:off x="709104" y="398101"/>
            <a:ext cx="10773792" cy="3951089"/>
          </a:xfrm>
          <a:prstGeom prst="rect">
            <a:avLst/>
          </a:prstGeom>
        </p:spPr>
      </p:pic>
      <p:pic>
        <p:nvPicPr>
          <p:cNvPr id="7" name="图片 6">
            <a:extLst>
              <a:ext uri="{FF2B5EF4-FFF2-40B4-BE49-F238E27FC236}">
                <a16:creationId xmlns:a16="http://schemas.microsoft.com/office/drawing/2014/main" id="{929B0EF1-D650-49C9-804A-CA14B2AF6F5D}"/>
              </a:ext>
            </a:extLst>
          </p:cNvPr>
          <p:cNvPicPr>
            <a:picLocks noChangeAspect="1"/>
          </p:cNvPicPr>
          <p:nvPr/>
        </p:nvPicPr>
        <p:blipFill>
          <a:blip r:embed="rId4"/>
          <a:stretch>
            <a:fillRect/>
          </a:stretch>
        </p:blipFill>
        <p:spPr>
          <a:xfrm>
            <a:off x="1016803" y="4484127"/>
            <a:ext cx="10158394" cy="2241877"/>
          </a:xfrm>
          <a:prstGeom prst="rect">
            <a:avLst/>
          </a:prstGeom>
        </p:spPr>
      </p:pic>
    </p:spTree>
    <p:extLst>
      <p:ext uri="{BB962C8B-B14F-4D97-AF65-F5344CB8AC3E}">
        <p14:creationId xmlns:p14="http://schemas.microsoft.com/office/powerpoint/2010/main" val="1854950607"/>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55B990C-B58C-4DDF-96AA-ED6B7E847D62}"/>
              </a:ext>
            </a:extLst>
          </p:cNvPr>
          <p:cNvSpPr>
            <a:spLocks noGrp="1"/>
          </p:cNvSpPr>
          <p:nvPr>
            <p:ph idx="1"/>
          </p:nvPr>
        </p:nvSpPr>
        <p:spPr>
          <a:xfrm>
            <a:off x="838200" y="2447109"/>
            <a:ext cx="10515599" cy="1963781"/>
          </a:xfrm>
        </p:spPr>
        <p:txBody>
          <a:bodyPr>
            <a:noAutofit/>
          </a:bodyPr>
          <a:lstStyle/>
          <a:p>
            <a:pPr marL="0" indent="0" algn="ctr">
              <a:lnSpc>
                <a:spcPct val="150000"/>
              </a:lnSpc>
              <a:buNone/>
            </a:pPr>
            <a:r>
              <a:rPr lang="zh-CN" altLang="en-US" sz="6600" dirty="0">
                <a:solidFill>
                  <a:schemeClr val="bg1"/>
                </a:solidFill>
                <a:latin typeface="百度综艺简体" panose="02010601030101010101" pitchFamily="2" charset="-122"/>
                <a:ea typeface="百度综艺简体" panose="02010601030101010101" pitchFamily="2" charset="-122"/>
              </a:rPr>
              <a:t>项目风险</a:t>
            </a:r>
            <a:endParaRPr lang="en-US" altLang="zh-CN" sz="6600" dirty="0">
              <a:solidFill>
                <a:schemeClr val="bg1"/>
              </a:solidFill>
              <a:latin typeface="百度综艺简体" panose="02010601030101010101" pitchFamily="2" charset="-122"/>
              <a:ea typeface="百度综艺简体" panose="02010601030101010101" pitchFamily="2" charset="-122"/>
            </a:endParaRPr>
          </a:p>
        </p:txBody>
      </p:sp>
      <p:sp>
        <p:nvSpPr>
          <p:cNvPr id="5" name="标题 4">
            <a:extLst>
              <a:ext uri="{FF2B5EF4-FFF2-40B4-BE49-F238E27FC236}">
                <a16:creationId xmlns:a16="http://schemas.microsoft.com/office/drawing/2014/main" id="{531D6BDC-4C27-4A47-BE4A-48C8CADFE618}"/>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856286455"/>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0" b="-30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69E13C-2BAA-4CDD-9618-AF723C3C590F}"/>
              </a:ext>
            </a:extLst>
          </p:cNvPr>
          <p:cNvSpPr>
            <a:spLocks noGrp="1"/>
          </p:cNvSpPr>
          <p:nvPr>
            <p:ph type="title"/>
          </p:nvPr>
        </p:nvSpPr>
        <p:spPr>
          <a:xfrm>
            <a:off x="838200" y="365125"/>
            <a:ext cx="10515600" cy="1325563"/>
          </a:xfrm>
        </p:spPr>
        <p:txBody>
          <a:bodyPr/>
          <a:lstStyle/>
          <a:p>
            <a:r>
              <a:rPr lang="zh-CN" altLang="en-US" b="1" dirty="0">
                <a:latin typeface="微软雅黑" panose="020B0503020204020204" pitchFamily="34" charset="-122"/>
                <a:ea typeface="微软雅黑" panose="020B0503020204020204" pitchFamily="34" charset="-122"/>
              </a:rPr>
              <a:t>项目中遇到的风险及解决</a:t>
            </a:r>
          </a:p>
        </p:txBody>
      </p:sp>
      <p:sp>
        <p:nvSpPr>
          <p:cNvPr id="3" name="内容占位符 2">
            <a:extLst>
              <a:ext uri="{FF2B5EF4-FFF2-40B4-BE49-F238E27FC236}">
                <a16:creationId xmlns:a16="http://schemas.microsoft.com/office/drawing/2014/main" id="{11D75EF4-A6F3-4511-B89A-842930A287DC}"/>
              </a:ext>
            </a:extLst>
          </p:cNvPr>
          <p:cNvSpPr>
            <a:spLocks noGrp="1"/>
          </p:cNvSpPr>
          <p:nvPr>
            <p:ph idx="1"/>
          </p:nvPr>
        </p:nvSpPr>
        <p:spPr>
          <a:xfrm>
            <a:off x="838200" y="1825625"/>
            <a:ext cx="10515600" cy="4351338"/>
          </a:xfrm>
        </p:spPr>
        <p:txBody>
          <a:bodyPr/>
          <a:lstStyle/>
          <a:p>
            <a:pPr lvl="0"/>
            <a:r>
              <a:rPr lang="zh-CN" altLang="zh-CN" u="sng" dirty="0">
                <a:latin typeface="微软雅黑 Light" panose="020B0502040204020203" pitchFamily="34" charset="-122"/>
                <a:ea typeface="微软雅黑 Light" panose="020B0502040204020203" pitchFamily="34" charset="-122"/>
              </a:rPr>
              <a:t>交互界面不友好</a:t>
            </a:r>
            <a:r>
              <a:rPr lang="zh-CN" altLang="zh-CN" dirty="0">
                <a:latin typeface="微软雅黑 Light" panose="020B0502040204020203" pitchFamily="34" charset="-122"/>
                <a:ea typeface="微软雅黑 Light" panose="020B0502040204020203" pitchFamily="34" charset="-122"/>
              </a:rPr>
              <a:t>：我们采用从一开始严格管控的方法，在前端编写过程中不断邀请组外同学尝试报名流程以及浏览界面，并不断根据意见更新我们的界面。</a:t>
            </a:r>
          </a:p>
          <a:p>
            <a:pPr lvl="0"/>
            <a:r>
              <a:rPr lang="zh-CN" altLang="zh-CN" u="sng" dirty="0">
                <a:latin typeface="微软雅黑 Light" panose="020B0502040204020203" pitchFamily="34" charset="-122"/>
                <a:ea typeface="微软雅黑 Light" panose="020B0502040204020203" pitchFamily="34" charset="-122"/>
              </a:rPr>
              <a:t>数据传输延迟或丢包</a:t>
            </a:r>
            <a:r>
              <a:rPr lang="zh-CN" altLang="zh-CN" dirty="0">
                <a:latin typeface="微软雅黑 Light" panose="020B0502040204020203" pitchFamily="34" charset="-122"/>
                <a:ea typeface="微软雅黑 Light" panose="020B0502040204020203" pitchFamily="34" charset="-122"/>
              </a:rPr>
              <a:t>：在前后端交互的领域，我们一开始就遇到了后端无法接收到前端传递来的信息；在之后的部署环节中还出现了后端没有权限修改我们的注册表文件的情况。我们团队通过集思广益小组开会以及搜索网络上的知识来解决这些问题。</a:t>
            </a:r>
          </a:p>
          <a:p>
            <a:pPr lvl="0"/>
            <a:r>
              <a:rPr lang="zh-CN" altLang="zh-CN" u="sng" dirty="0">
                <a:latin typeface="微软雅黑 Light" panose="020B0502040204020203" pitchFamily="34" charset="-122"/>
                <a:ea typeface="微软雅黑 Light" panose="020B0502040204020203" pitchFamily="34" charset="-122"/>
              </a:rPr>
              <a:t>人员时间紧张</a:t>
            </a:r>
            <a:r>
              <a:rPr lang="zh-CN" altLang="zh-CN" dirty="0">
                <a:latin typeface="微软雅黑 Light" panose="020B0502040204020203" pitchFamily="34" charset="-122"/>
                <a:ea typeface="微软雅黑 Light" panose="020B0502040204020203" pitchFamily="34" charset="-122"/>
              </a:rPr>
              <a:t>：在考试月中大家都非常忙碌，并且考试月结束之后还有许多实验以及报告要写，所以我们团队采用放宽时限、各部门内部轮值的方法来跟上进度。</a:t>
            </a:r>
          </a:p>
          <a:p>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111705474"/>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0" b="-30000"/>
          </a:stretch>
        </a:blipFill>
        <a:effectLst/>
      </p:bgPr>
    </p:bg>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973202FC-3583-45D3-B54E-2D189C23240B}"/>
              </a:ext>
            </a:extLst>
          </p:cNvPr>
          <p:cNvSpPr>
            <a:spLocks noGrp="1"/>
          </p:cNvSpPr>
          <p:nvPr>
            <p:ph type="title"/>
          </p:nvPr>
        </p:nvSpPr>
        <p:spPr>
          <a:xfrm>
            <a:off x="838200" y="365125"/>
            <a:ext cx="10515600" cy="1325563"/>
          </a:xfrm>
        </p:spPr>
        <p:txBody>
          <a:bodyPr/>
          <a:lstStyle/>
          <a:p>
            <a:r>
              <a:rPr lang="zh-CN" altLang="en-US" b="1" dirty="0">
                <a:latin typeface="微软雅黑" panose="020B0503020204020204" pitchFamily="34" charset="-122"/>
                <a:ea typeface="微软雅黑" panose="020B0503020204020204" pitchFamily="34" charset="-122"/>
              </a:rPr>
              <a:t>其他识别到的风险</a:t>
            </a:r>
          </a:p>
        </p:txBody>
      </p:sp>
      <p:sp>
        <p:nvSpPr>
          <p:cNvPr id="9" name="内容占位符 2">
            <a:extLst>
              <a:ext uri="{FF2B5EF4-FFF2-40B4-BE49-F238E27FC236}">
                <a16:creationId xmlns:a16="http://schemas.microsoft.com/office/drawing/2014/main" id="{842D99E6-0056-4820-AA40-544D4330A047}"/>
              </a:ext>
            </a:extLst>
          </p:cNvPr>
          <p:cNvSpPr>
            <a:spLocks noGrp="1"/>
          </p:cNvSpPr>
          <p:nvPr>
            <p:ph idx="1"/>
          </p:nvPr>
        </p:nvSpPr>
        <p:spPr>
          <a:xfrm>
            <a:off x="838200" y="1825625"/>
            <a:ext cx="10515600" cy="4351338"/>
          </a:xfrm>
        </p:spPr>
        <p:txBody>
          <a:bodyPr/>
          <a:lstStyle/>
          <a:p>
            <a:pPr lvl="0">
              <a:lnSpc>
                <a:spcPct val="120000"/>
              </a:lnSpc>
            </a:pPr>
            <a:r>
              <a:rPr lang="zh-CN" altLang="zh-CN" u="sng" dirty="0">
                <a:latin typeface="微软雅黑 Light" panose="020B0502040204020203" pitchFamily="34" charset="-122"/>
                <a:ea typeface="微软雅黑 Light" panose="020B0502040204020203" pitchFamily="34" charset="-122"/>
              </a:rPr>
              <a:t>服务器崩溃</a:t>
            </a:r>
            <a:r>
              <a:rPr lang="zh-CN" altLang="zh-CN" dirty="0">
                <a:latin typeface="微软雅黑 Light" panose="020B0502040204020203" pitchFamily="34" charset="-122"/>
                <a:ea typeface="微软雅黑 Light" panose="020B0502040204020203" pitchFamily="34" charset="-122"/>
              </a:rPr>
              <a:t>：大量用户同时访问页面并且注册登录，可能会导致服务器因数据传输量过大而崩溃。</a:t>
            </a:r>
          </a:p>
          <a:p>
            <a:pPr lvl="0">
              <a:lnSpc>
                <a:spcPct val="120000"/>
              </a:lnSpc>
            </a:pPr>
            <a:r>
              <a:rPr lang="zh-CN" altLang="zh-CN" u="sng" dirty="0">
                <a:latin typeface="微软雅黑 Light" panose="020B0502040204020203" pitchFamily="34" charset="-122"/>
                <a:ea typeface="微软雅黑 Light" panose="020B0502040204020203" pitchFamily="34" charset="-122"/>
              </a:rPr>
              <a:t>黑客攻击</a:t>
            </a:r>
            <a:r>
              <a:rPr lang="zh-CN" altLang="zh-CN" dirty="0">
                <a:latin typeface="微软雅黑 Light" panose="020B0502040204020203" pitchFamily="34" charset="-122"/>
                <a:ea typeface="微软雅黑 Light" panose="020B0502040204020203" pitchFamily="34" charset="-122"/>
              </a:rPr>
              <a:t>：由于参会代表以及志愿者报名表中含有个人信息，可能会引起网络黑客攻击服务器并窃取贩卖这些信息。</a:t>
            </a:r>
            <a:endParaRPr lang="en-US" altLang="zh-CN" dirty="0">
              <a:latin typeface="微软雅黑 Light" panose="020B0502040204020203" pitchFamily="34" charset="-122"/>
              <a:ea typeface="微软雅黑 Light" panose="020B0502040204020203" pitchFamily="34" charset="-122"/>
            </a:endParaRPr>
          </a:p>
          <a:p>
            <a:pPr>
              <a:lnSpc>
                <a:spcPct val="120000"/>
              </a:lnSpc>
            </a:pPr>
            <a:r>
              <a:rPr lang="zh-CN" altLang="zh-CN" u="sng" dirty="0">
                <a:latin typeface="微软雅黑 Light" panose="020B0502040204020203" pitchFamily="34" charset="-122"/>
                <a:ea typeface="微软雅黑 Light" panose="020B0502040204020203" pitchFamily="34" charset="-122"/>
              </a:rPr>
              <a:t>技术人员离开团队</a:t>
            </a:r>
            <a:r>
              <a:rPr lang="zh-CN" altLang="zh-CN" dirty="0">
                <a:latin typeface="微软雅黑 Light" panose="020B0502040204020203" pitchFamily="34" charset="-122"/>
                <a:ea typeface="微软雅黑 Light" panose="020B0502040204020203" pitchFamily="34" charset="-122"/>
              </a:rPr>
              <a:t>：某个技术人员因为某些原因而离开项目团队，造成项目延期和受损。</a:t>
            </a:r>
          </a:p>
          <a:p>
            <a:pPr lvl="0">
              <a:lnSpc>
                <a:spcPct val="120000"/>
              </a:lnSpc>
            </a:pPr>
            <a:endParaRPr lang="zh-CN" altLang="zh-CN" dirty="0">
              <a:latin typeface="微软雅黑 Light" panose="020B0502040204020203" pitchFamily="34" charset="-122"/>
              <a:ea typeface="微软雅黑 Light" panose="020B0502040204020203" pitchFamily="34" charset="-122"/>
            </a:endParaRPr>
          </a:p>
          <a:p>
            <a:pPr>
              <a:lnSpc>
                <a:spcPct val="120000"/>
              </a:lnSpc>
            </a:pP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830995232"/>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0" b="-30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2A690-E558-4C1A-8F7A-FC65C3673F61}"/>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其他识别到的风险</a:t>
            </a:r>
          </a:p>
        </p:txBody>
      </p:sp>
      <p:sp>
        <p:nvSpPr>
          <p:cNvPr id="6" name="内容占位符 5">
            <a:extLst>
              <a:ext uri="{FF2B5EF4-FFF2-40B4-BE49-F238E27FC236}">
                <a16:creationId xmlns:a16="http://schemas.microsoft.com/office/drawing/2014/main" id="{0AD0C259-75F5-4D43-8BEA-B415622EEF17}"/>
              </a:ext>
            </a:extLst>
          </p:cNvPr>
          <p:cNvSpPr>
            <a:spLocks noGrp="1"/>
          </p:cNvSpPr>
          <p:nvPr>
            <p:ph idx="1"/>
          </p:nvPr>
        </p:nvSpPr>
        <p:spPr/>
        <p:txBody>
          <a:bodyPr/>
          <a:lstStyle/>
          <a:p>
            <a:pPr lvl="0">
              <a:lnSpc>
                <a:spcPct val="120000"/>
              </a:lnSpc>
            </a:pPr>
            <a:r>
              <a:rPr lang="zh-CN" altLang="zh-CN" u="sng" dirty="0">
                <a:latin typeface="微软雅黑 Light" panose="020B0502040204020203" pitchFamily="34" charset="-122"/>
                <a:ea typeface="微软雅黑 Light" panose="020B0502040204020203" pitchFamily="34" charset="-122"/>
              </a:rPr>
              <a:t>合同条款模糊</a:t>
            </a:r>
            <a:r>
              <a:rPr lang="zh-CN" altLang="zh-CN" dirty="0">
                <a:latin typeface="微软雅黑 Light" panose="020B0502040204020203" pitchFamily="34" charset="-122"/>
                <a:ea typeface="微软雅黑 Light" panose="020B0502040204020203" pitchFamily="34" charset="-122"/>
              </a:rPr>
              <a:t>：在与甲方签订合同时条款描述不清，容易造成双方相互推卸责任、影响关系，造成项目不通过。</a:t>
            </a:r>
          </a:p>
          <a:p>
            <a:pPr lvl="0">
              <a:lnSpc>
                <a:spcPct val="120000"/>
              </a:lnSpc>
            </a:pPr>
            <a:r>
              <a:rPr lang="zh-CN" altLang="zh-CN" u="sng" dirty="0">
                <a:latin typeface="微软雅黑 Light" panose="020B0502040204020203" pitchFamily="34" charset="-122"/>
                <a:ea typeface="微软雅黑 Light" panose="020B0502040204020203" pitchFamily="34" charset="-122"/>
              </a:rPr>
              <a:t>甲方增加需求</a:t>
            </a:r>
            <a:r>
              <a:rPr lang="zh-CN" altLang="zh-CN" dirty="0">
                <a:latin typeface="微软雅黑 Light" panose="020B0502040204020203" pitchFamily="34" charset="-122"/>
                <a:ea typeface="微软雅黑 Light" panose="020B0502040204020203" pitchFamily="34" charset="-122"/>
              </a:rPr>
              <a:t>：甲方在项目过程中增加新的需求，造成项目延期与更大的项目成本。</a:t>
            </a:r>
          </a:p>
          <a:p>
            <a:pPr lvl="0">
              <a:lnSpc>
                <a:spcPct val="120000"/>
              </a:lnSpc>
            </a:pPr>
            <a:r>
              <a:rPr lang="zh-CN" altLang="zh-CN" u="sng" dirty="0">
                <a:latin typeface="微软雅黑 Light" panose="020B0502040204020203" pitchFamily="34" charset="-122"/>
                <a:ea typeface="微软雅黑 Light" panose="020B0502040204020203" pitchFamily="34" charset="-122"/>
              </a:rPr>
              <a:t>服务器价格波动</a:t>
            </a:r>
            <a:r>
              <a:rPr lang="zh-CN" altLang="zh-CN" dirty="0">
                <a:latin typeface="微软雅黑 Light" panose="020B0502040204020203" pitchFamily="34" charset="-122"/>
                <a:ea typeface="微软雅黑 Light" panose="020B0502040204020203" pitchFamily="34" charset="-122"/>
              </a:rPr>
              <a:t>：由于市场因素，用于搭建网站的服务器可能会出现价格波动，上涨或是下降。</a:t>
            </a:r>
          </a:p>
          <a:p>
            <a:pPr>
              <a:lnSpc>
                <a:spcPct val="120000"/>
              </a:lnSpc>
            </a:pP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420671307"/>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55B990C-B58C-4DDF-96AA-ED6B7E847D62}"/>
              </a:ext>
            </a:extLst>
          </p:cNvPr>
          <p:cNvSpPr>
            <a:spLocks noGrp="1"/>
          </p:cNvSpPr>
          <p:nvPr>
            <p:ph idx="1"/>
          </p:nvPr>
        </p:nvSpPr>
        <p:spPr>
          <a:xfrm>
            <a:off x="838200" y="2447109"/>
            <a:ext cx="10515599" cy="1963781"/>
          </a:xfrm>
        </p:spPr>
        <p:txBody>
          <a:bodyPr>
            <a:noAutofit/>
          </a:bodyPr>
          <a:lstStyle/>
          <a:p>
            <a:pPr marL="0" indent="0" algn="ctr">
              <a:lnSpc>
                <a:spcPct val="150000"/>
              </a:lnSpc>
              <a:buNone/>
            </a:pPr>
            <a:r>
              <a:rPr lang="zh-CN" altLang="en-US" sz="6600" dirty="0">
                <a:solidFill>
                  <a:schemeClr val="bg1"/>
                </a:solidFill>
                <a:latin typeface="百度综艺简体" panose="02010601030101010101" pitchFamily="2" charset="-122"/>
                <a:ea typeface="百度综艺简体" panose="02010601030101010101" pitchFamily="2" charset="-122"/>
              </a:rPr>
              <a:t>项目测试结果</a:t>
            </a:r>
            <a:endParaRPr lang="en-US" altLang="zh-CN" sz="6600" dirty="0">
              <a:solidFill>
                <a:schemeClr val="bg1"/>
              </a:solidFill>
              <a:latin typeface="百度综艺简体" panose="02010601030101010101" pitchFamily="2" charset="-122"/>
              <a:ea typeface="百度综艺简体" panose="02010601030101010101" pitchFamily="2" charset="-122"/>
            </a:endParaRPr>
          </a:p>
        </p:txBody>
      </p:sp>
      <p:sp>
        <p:nvSpPr>
          <p:cNvPr id="5" name="标题 4">
            <a:extLst>
              <a:ext uri="{FF2B5EF4-FFF2-40B4-BE49-F238E27FC236}">
                <a16:creationId xmlns:a16="http://schemas.microsoft.com/office/drawing/2014/main" id="{531D6BDC-4C27-4A47-BE4A-48C8CADFE618}"/>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758816087"/>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blip>
          <a:srcRect/>
          <a:stretch>
            <a:fillRect t="-39000" b="-39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D49EC-98C2-462C-BAFA-4EE4AB7AA62C}"/>
              </a:ext>
            </a:extLst>
          </p:cNvPr>
          <p:cNvSpPr>
            <a:spLocks noGrp="1"/>
          </p:cNvSpPr>
          <p:nvPr>
            <p:ph type="title"/>
          </p:nvPr>
        </p:nvSpPr>
        <p:spPr/>
        <p:txBody>
          <a:bodyPr>
            <a:normAutofit/>
          </a:bodyPr>
          <a:lstStyle/>
          <a:p>
            <a:pPr>
              <a:lnSpc>
                <a:spcPct val="120000"/>
              </a:lnSpc>
            </a:pPr>
            <a:r>
              <a:rPr lang="zh-CN" altLang="en-US" b="1" dirty="0">
                <a:latin typeface="微软雅黑" panose="020B0503020204020204" pitchFamily="34" charset="-122"/>
                <a:ea typeface="微软雅黑" panose="020B0503020204020204" pitchFamily="34" charset="-122"/>
              </a:rPr>
              <a:t>项目测试结果</a:t>
            </a:r>
          </a:p>
        </p:txBody>
      </p:sp>
      <p:sp>
        <p:nvSpPr>
          <p:cNvPr id="3" name="内容占位符 2">
            <a:extLst>
              <a:ext uri="{FF2B5EF4-FFF2-40B4-BE49-F238E27FC236}">
                <a16:creationId xmlns:a16="http://schemas.microsoft.com/office/drawing/2014/main" id="{B23FC746-FB3E-46B3-9C6B-2C66AEE569BE}"/>
              </a:ext>
            </a:extLst>
          </p:cNvPr>
          <p:cNvSpPr>
            <a:spLocks noGrp="1"/>
          </p:cNvSpPr>
          <p:nvPr>
            <p:ph idx="1"/>
          </p:nvPr>
        </p:nvSpPr>
        <p:spPr/>
        <p:txBody>
          <a:bodyPr>
            <a:normAutofit fontScale="92500" lnSpcReduction="20000"/>
          </a:bodyPr>
          <a:lstStyle/>
          <a:p>
            <a:pPr marL="0" indent="0">
              <a:lnSpc>
                <a:spcPct val="130000"/>
              </a:lnSpc>
              <a:spcBef>
                <a:spcPts val="0"/>
              </a:spcBef>
              <a:buNone/>
            </a:pPr>
            <a:r>
              <a:rPr lang="zh-CN" altLang="en-US" sz="2600" dirty="0">
                <a:latin typeface="微软雅黑 Light" panose="020B0502040204020203" pitchFamily="34" charset="-122"/>
                <a:ea typeface="微软雅黑 Light" panose="020B0502040204020203" pitchFamily="34" charset="-122"/>
              </a:rPr>
              <a:t>针对注册页面等价类测试</a:t>
            </a:r>
            <a:endParaRPr lang="en-US" altLang="zh-CN" sz="2600" dirty="0">
              <a:latin typeface="微软雅黑 Light" panose="020B0502040204020203" pitchFamily="34" charset="-122"/>
              <a:ea typeface="微软雅黑 Light" panose="020B0502040204020203" pitchFamily="34" charset="-122"/>
            </a:endParaRPr>
          </a:p>
          <a:p>
            <a:pPr>
              <a:lnSpc>
                <a:spcPct val="130000"/>
              </a:lnSpc>
              <a:spcBef>
                <a:spcPts val="0"/>
              </a:spcBef>
            </a:pPr>
            <a:endParaRPr lang="en-US" altLang="zh-CN" dirty="0">
              <a:latin typeface="微软雅黑 Light" panose="020B0502040204020203" pitchFamily="34" charset="-122"/>
              <a:ea typeface="微软雅黑 Light" panose="020B0502040204020203" pitchFamily="34" charset="-122"/>
            </a:endParaRPr>
          </a:p>
          <a:p>
            <a:pPr>
              <a:lnSpc>
                <a:spcPct val="130000"/>
              </a:lnSpc>
              <a:spcBef>
                <a:spcPts val="0"/>
              </a:spcBef>
            </a:pPr>
            <a:endParaRPr lang="en-US" altLang="zh-CN" dirty="0">
              <a:latin typeface="微软雅黑 Light" panose="020B0502040204020203" pitchFamily="34" charset="-122"/>
              <a:ea typeface="微软雅黑 Light" panose="020B0502040204020203" pitchFamily="34" charset="-122"/>
            </a:endParaRPr>
          </a:p>
          <a:p>
            <a:pPr>
              <a:lnSpc>
                <a:spcPct val="130000"/>
              </a:lnSpc>
              <a:spcBef>
                <a:spcPts val="0"/>
              </a:spcBef>
            </a:pPr>
            <a:endParaRPr lang="en-US" altLang="zh-CN" dirty="0">
              <a:latin typeface="微软雅黑 Light" panose="020B0502040204020203" pitchFamily="34" charset="-122"/>
              <a:ea typeface="微软雅黑 Light" panose="020B0502040204020203" pitchFamily="34" charset="-122"/>
            </a:endParaRPr>
          </a:p>
          <a:p>
            <a:pPr>
              <a:lnSpc>
                <a:spcPct val="130000"/>
              </a:lnSpc>
              <a:spcBef>
                <a:spcPts val="0"/>
              </a:spcBef>
            </a:pPr>
            <a:endParaRPr lang="en-US" altLang="zh-CN" dirty="0">
              <a:latin typeface="微软雅黑 Light" panose="020B0502040204020203" pitchFamily="34" charset="-122"/>
              <a:ea typeface="微软雅黑 Light" panose="020B0502040204020203" pitchFamily="34" charset="-122"/>
            </a:endParaRPr>
          </a:p>
          <a:p>
            <a:pPr>
              <a:lnSpc>
                <a:spcPct val="130000"/>
              </a:lnSpc>
              <a:spcBef>
                <a:spcPts val="0"/>
              </a:spcBef>
            </a:pPr>
            <a:endParaRPr lang="en-US" altLang="zh-CN" dirty="0">
              <a:latin typeface="微软雅黑 Light" panose="020B0502040204020203" pitchFamily="34" charset="-122"/>
              <a:ea typeface="微软雅黑 Light" panose="020B0502040204020203" pitchFamily="34" charset="-122"/>
            </a:endParaRPr>
          </a:p>
          <a:p>
            <a:pPr>
              <a:lnSpc>
                <a:spcPct val="130000"/>
              </a:lnSpc>
              <a:spcBef>
                <a:spcPts val="0"/>
              </a:spcBef>
            </a:pPr>
            <a:endParaRPr lang="en-US" altLang="zh-CN" dirty="0">
              <a:latin typeface="微软雅黑 Light" panose="020B0502040204020203" pitchFamily="34" charset="-122"/>
              <a:ea typeface="微软雅黑 Light" panose="020B0502040204020203" pitchFamily="34" charset="-122"/>
            </a:endParaRPr>
          </a:p>
          <a:p>
            <a:pPr marL="0" indent="0">
              <a:lnSpc>
                <a:spcPct val="130000"/>
              </a:lnSpc>
              <a:spcBef>
                <a:spcPts val="0"/>
              </a:spcBef>
              <a:buNone/>
            </a:pPr>
            <a:endParaRPr lang="en-US" altLang="zh-CN" sz="2600" dirty="0">
              <a:latin typeface="微软雅黑 Light" panose="020B0502040204020203" pitchFamily="34" charset="-122"/>
              <a:ea typeface="微软雅黑 Light" panose="020B0502040204020203" pitchFamily="34" charset="-122"/>
            </a:endParaRPr>
          </a:p>
          <a:p>
            <a:pPr marL="0" indent="0">
              <a:lnSpc>
                <a:spcPct val="130000"/>
              </a:lnSpc>
              <a:spcBef>
                <a:spcPts val="0"/>
              </a:spcBef>
              <a:buNone/>
            </a:pPr>
            <a:r>
              <a:rPr lang="zh-CN" altLang="zh-CN" sz="2600" dirty="0">
                <a:latin typeface="微软雅黑 Light" panose="020B0502040204020203" pitchFamily="34" charset="-122"/>
                <a:ea typeface="微软雅黑 Light" panose="020B0502040204020203" pitchFamily="34" charset="-122"/>
              </a:rPr>
              <a:t>标为红色的属于严重缺陷</a:t>
            </a:r>
            <a:r>
              <a:rPr lang="zh-CN" altLang="en-US" sz="2600" dirty="0">
                <a:latin typeface="微软雅黑 Light" panose="020B0502040204020203" pitchFamily="34" charset="-122"/>
                <a:ea typeface="微软雅黑 Light" panose="020B0502040204020203" pitchFamily="34" charset="-122"/>
              </a:rPr>
              <a:t>（预期结果失败但成功报名）</a:t>
            </a:r>
            <a:r>
              <a:rPr lang="zh-CN" altLang="zh-CN" sz="2600" dirty="0">
                <a:latin typeface="微软雅黑 Light" panose="020B0502040204020203" pitchFamily="34" charset="-122"/>
                <a:ea typeface="微软雅黑 Light" panose="020B0502040204020203" pitchFamily="34" charset="-122"/>
              </a:rPr>
              <a:t>，标为紫色的属于一般缺陷</a:t>
            </a:r>
            <a:r>
              <a:rPr lang="zh-CN" altLang="en-US" sz="2600" dirty="0">
                <a:latin typeface="微软雅黑 Light" panose="020B0502040204020203" pitchFamily="34" charset="-122"/>
                <a:ea typeface="微软雅黑 Light" panose="020B0502040204020203" pitchFamily="34" charset="-122"/>
              </a:rPr>
              <a:t>（报错信息不够具体完善）</a:t>
            </a:r>
            <a:r>
              <a:rPr lang="zh-CN" altLang="zh-CN" sz="2600" dirty="0">
                <a:latin typeface="微软雅黑 Light" panose="020B0502040204020203" pitchFamily="34" charset="-122"/>
                <a:ea typeface="微软雅黑 Light" panose="020B0502040204020203" pitchFamily="34" charset="-122"/>
              </a:rPr>
              <a:t>。</a:t>
            </a:r>
            <a:endParaRPr lang="en-US" altLang="zh-CN" sz="2600" dirty="0">
              <a:latin typeface="微软雅黑 Light" panose="020B0502040204020203" pitchFamily="34" charset="-122"/>
              <a:ea typeface="微软雅黑 Light" panose="020B0502040204020203" pitchFamily="34" charset="-122"/>
            </a:endParaRPr>
          </a:p>
          <a:p>
            <a:pPr>
              <a:lnSpc>
                <a:spcPct val="130000"/>
              </a:lnSpc>
              <a:spcBef>
                <a:spcPts val="0"/>
              </a:spcBef>
            </a:pPr>
            <a:endParaRPr lang="zh-CN" altLang="en-US" dirty="0">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6B3755D3-D547-49AD-B0DC-A0A19A427B75}"/>
              </a:ext>
            </a:extLst>
          </p:cNvPr>
          <p:cNvPicPr/>
          <p:nvPr/>
        </p:nvPicPr>
        <p:blipFill>
          <a:blip r:embed="rId3">
            <a:extLst>
              <a:ext uri="{28A0092B-C50C-407E-A947-70E740481C1C}">
                <a14:useLocalDpi xmlns:a14="http://schemas.microsoft.com/office/drawing/2010/main" val="0"/>
              </a:ext>
            </a:extLst>
          </a:blip>
          <a:stretch>
            <a:fillRect/>
          </a:stretch>
        </p:blipFill>
        <p:spPr>
          <a:xfrm>
            <a:off x="947502" y="2423870"/>
            <a:ext cx="10296996" cy="2795829"/>
          </a:xfrm>
          <a:prstGeom prst="rect">
            <a:avLst/>
          </a:prstGeom>
        </p:spPr>
      </p:pic>
    </p:spTree>
    <p:extLst>
      <p:ext uri="{BB962C8B-B14F-4D97-AF65-F5344CB8AC3E}">
        <p14:creationId xmlns:p14="http://schemas.microsoft.com/office/powerpoint/2010/main" val="2133411457"/>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blip>
          <a:srcRect/>
          <a:stretch>
            <a:fillRect t="-39000" b="-39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23FC746-FB3E-46B3-9C6B-2C66AEE569BE}"/>
              </a:ext>
            </a:extLst>
          </p:cNvPr>
          <p:cNvSpPr>
            <a:spLocks noGrp="1"/>
          </p:cNvSpPr>
          <p:nvPr>
            <p:ph idx="1"/>
          </p:nvPr>
        </p:nvSpPr>
        <p:spPr/>
        <p:txBody>
          <a:bodyPr/>
          <a:lstStyle/>
          <a:p>
            <a:pPr>
              <a:lnSpc>
                <a:spcPct val="120000"/>
              </a:lnSpc>
              <a:spcBef>
                <a:spcPts val="0"/>
              </a:spcBef>
            </a:pPr>
            <a:r>
              <a:rPr lang="zh-CN" altLang="en-US" sz="2400" dirty="0">
                <a:latin typeface="微软雅黑 Light" panose="020B0502040204020203" pitchFamily="34" charset="-122"/>
                <a:ea typeface="微软雅黑 Light" panose="020B0502040204020203" pitchFamily="34" charset="-122"/>
              </a:rPr>
              <a:t>针对注册页面等价类测试</a:t>
            </a:r>
            <a:endParaRPr lang="en-US" altLang="zh-CN" sz="2400" dirty="0">
              <a:latin typeface="微软雅黑 Light" panose="020B0502040204020203" pitchFamily="34" charset="-122"/>
              <a:ea typeface="微软雅黑 Light" panose="020B0502040204020203" pitchFamily="34" charset="-122"/>
            </a:endParaRPr>
          </a:p>
          <a:p>
            <a:pPr>
              <a:lnSpc>
                <a:spcPct val="120000"/>
              </a:lnSpc>
              <a:spcBef>
                <a:spcPts val="0"/>
              </a:spcBef>
            </a:pPr>
            <a:endParaRPr lang="en-US" altLang="zh-CN" dirty="0">
              <a:latin typeface="微软雅黑 Light" panose="020B0502040204020203" pitchFamily="34" charset="-122"/>
              <a:ea typeface="微软雅黑 Light" panose="020B0502040204020203" pitchFamily="34" charset="-122"/>
            </a:endParaRPr>
          </a:p>
          <a:p>
            <a:pPr>
              <a:lnSpc>
                <a:spcPct val="120000"/>
              </a:lnSpc>
              <a:spcBef>
                <a:spcPts val="0"/>
              </a:spcBef>
            </a:pPr>
            <a:endParaRPr lang="en-US" altLang="zh-CN" dirty="0">
              <a:latin typeface="微软雅黑 Light" panose="020B0502040204020203" pitchFamily="34" charset="-122"/>
              <a:ea typeface="微软雅黑 Light" panose="020B0502040204020203" pitchFamily="34" charset="-122"/>
            </a:endParaRPr>
          </a:p>
          <a:p>
            <a:pPr>
              <a:lnSpc>
                <a:spcPct val="120000"/>
              </a:lnSpc>
              <a:spcBef>
                <a:spcPts val="0"/>
              </a:spcBef>
            </a:pPr>
            <a:endParaRPr lang="en-US" altLang="zh-CN" dirty="0">
              <a:latin typeface="微软雅黑 Light" panose="020B0502040204020203" pitchFamily="34" charset="-122"/>
              <a:ea typeface="微软雅黑 Light" panose="020B0502040204020203" pitchFamily="34" charset="-122"/>
            </a:endParaRPr>
          </a:p>
          <a:p>
            <a:pPr>
              <a:lnSpc>
                <a:spcPct val="120000"/>
              </a:lnSpc>
              <a:spcBef>
                <a:spcPts val="0"/>
              </a:spcBef>
            </a:pPr>
            <a:endParaRPr lang="en-US" altLang="zh-CN" dirty="0">
              <a:latin typeface="微软雅黑 Light" panose="020B0502040204020203" pitchFamily="34" charset="-122"/>
              <a:ea typeface="微软雅黑 Light" panose="020B0502040204020203" pitchFamily="34" charset="-122"/>
            </a:endParaRPr>
          </a:p>
          <a:p>
            <a:pPr>
              <a:lnSpc>
                <a:spcPct val="120000"/>
              </a:lnSpc>
              <a:spcBef>
                <a:spcPts val="0"/>
              </a:spcBef>
            </a:pPr>
            <a:endParaRPr lang="en-US" altLang="zh-CN" dirty="0">
              <a:latin typeface="微软雅黑 Light" panose="020B0502040204020203" pitchFamily="34" charset="-122"/>
              <a:ea typeface="微软雅黑 Light" panose="020B0502040204020203" pitchFamily="34" charset="-122"/>
            </a:endParaRPr>
          </a:p>
          <a:p>
            <a:pPr marL="0" indent="0">
              <a:lnSpc>
                <a:spcPct val="120000"/>
              </a:lnSpc>
              <a:spcBef>
                <a:spcPts val="0"/>
              </a:spcBef>
              <a:buNone/>
            </a:pPr>
            <a:r>
              <a:rPr lang="zh-CN" altLang="zh-CN" sz="2400" dirty="0">
                <a:latin typeface="微软雅黑 Light" panose="020B0502040204020203" pitchFamily="34" charset="-122"/>
                <a:ea typeface="微软雅黑 Light" panose="020B0502040204020203" pitchFamily="34" charset="-122"/>
              </a:rPr>
              <a:t>标为红色的属于严重缺陷，标为紫色的属于一般缺陷。</a:t>
            </a:r>
            <a:endParaRPr lang="zh-CN" altLang="en-US" sz="2400" dirty="0">
              <a:latin typeface="微软雅黑 Light" panose="020B0502040204020203" pitchFamily="34" charset="-122"/>
              <a:ea typeface="微软雅黑 Light" panose="020B0502040204020203" pitchFamily="34" charset="-122"/>
            </a:endParaRPr>
          </a:p>
        </p:txBody>
      </p:sp>
      <p:pic>
        <p:nvPicPr>
          <p:cNvPr id="5" name="图片 4">
            <a:extLst>
              <a:ext uri="{FF2B5EF4-FFF2-40B4-BE49-F238E27FC236}">
                <a16:creationId xmlns:a16="http://schemas.microsoft.com/office/drawing/2014/main" id="{489E151C-EEFC-4DED-B504-CB3127E60FB9}"/>
              </a:ext>
            </a:extLst>
          </p:cNvPr>
          <p:cNvPicPr>
            <a:picLocks noChangeAspect="1"/>
          </p:cNvPicPr>
          <p:nvPr/>
        </p:nvPicPr>
        <p:blipFill>
          <a:blip r:embed="rId3"/>
          <a:stretch>
            <a:fillRect/>
          </a:stretch>
        </p:blipFill>
        <p:spPr>
          <a:xfrm>
            <a:off x="994624" y="2461493"/>
            <a:ext cx="10202751" cy="2196232"/>
          </a:xfrm>
          <a:prstGeom prst="rect">
            <a:avLst/>
          </a:prstGeom>
        </p:spPr>
      </p:pic>
      <p:sp>
        <p:nvSpPr>
          <p:cNvPr id="8" name="标题 1">
            <a:extLst>
              <a:ext uri="{FF2B5EF4-FFF2-40B4-BE49-F238E27FC236}">
                <a16:creationId xmlns:a16="http://schemas.microsoft.com/office/drawing/2014/main" id="{31427BA4-AEB4-45E7-9FC0-6FCCA964B0E4}"/>
              </a:ext>
            </a:extLst>
          </p:cNvPr>
          <p:cNvSpPr>
            <a:spLocks noGrp="1"/>
          </p:cNvSpPr>
          <p:nvPr>
            <p:ph type="title"/>
          </p:nvPr>
        </p:nvSpPr>
        <p:spPr>
          <a:xfrm>
            <a:off x="838200" y="365125"/>
            <a:ext cx="10515600" cy="1325563"/>
          </a:xfrm>
        </p:spPr>
        <p:txBody>
          <a:bodyPr>
            <a:normAutofit/>
          </a:bodyPr>
          <a:lstStyle/>
          <a:p>
            <a:pPr>
              <a:lnSpc>
                <a:spcPct val="120000"/>
              </a:lnSpc>
            </a:pPr>
            <a:r>
              <a:rPr lang="zh-CN" altLang="en-US" b="1" dirty="0">
                <a:latin typeface="微软雅黑" panose="020B0503020204020204" pitchFamily="34" charset="-122"/>
                <a:ea typeface="微软雅黑" panose="020B0503020204020204" pitchFamily="34" charset="-122"/>
              </a:rPr>
              <a:t>项目测试结果</a:t>
            </a:r>
          </a:p>
        </p:txBody>
      </p:sp>
    </p:spTree>
    <p:extLst>
      <p:ext uri="{BB962C8B-B14F-4D97-AF65-F5344CB8AC3E}">
        <p14:creationId xmlns:p14="http://schemas.microsoft.com/office/powerpoint/2010/main" val="76373683"/>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blip>
          <a:srcRect/>
          <a:stretch>
            <a:fillRect t="-39000" b="-39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23FC746-FB3E-46B3-9C6B-2C66AEE569BE}"/>
              </a:ext>
            </a:extLst>
          </p:cNvPr>
          <p:cNvSpPr>
            <a:spLocks noGrp="1"/>
          </p:cNvSpPr>
          <p:nvPr>
            <p:ph idx="1"/>
          </p:nvPr>
        </p:nvSpPr>
        <p:spPr/>
        <p:txBody>
          <a:bodyPr/>
          <a:lstStyle/>
          <a:p>
            <a:pPr>
              <a:lnSpc>
                <a:spcPct val="120000"/>
              </a:lnSpc>
              <a:spcBef>
                <a:spcPts val="0"/>
              </a:spcBef>
            </a:pPr>
            <a:r>
              <a:rPr lang="zh-CN" altLang="en-US" sz="2400" dirty="0">
                <a:latin typeface="微软雅黑 Light" panose="020B0502040204020203" pitchFamily="34" charset="-122"/>
                <a:ea typeface="微软雅黑 Light" panose="020B0502040204020203" pitchFamily="34" charset="-122"/>
              </a:rPr>
              <a:t>针对网站登录进行压力测试</a:t>
            </a:r>
            <a:endParaRPr lang="en-US" altLang="zh-CN" sz="2400" dirty="0">
              <a:latin typeface="微软雅黑 Light" panose="020B0502040204020203" pitchFamily="34" charset="-122"/>
              <a:ea typeface="微软雅黑 Light" panose="020B0502040204020203" pitchFamily="34" charset="-122"/>
            </a:endParaRPr>
          </a:p>
          <a:p>
            <a:pPr>
              <a:lnSpc>
                <a:spcPct val="120000"/>
              </a:lnSpc>
              <a:spcBef>
                <a:spcPts val="0"/>
              </a:spcBef>
            </a:pPr>
            <a:endParaRPr lang="en-US" altLang="zh-CN" dirty="0"/>
          </a:p>
          <a:p>
            <a:pPr>
              <a:lnSpc>
                <a:spcPct val="120000"/>
              </a:lnSpc>
              <a:spcBef>
                <a:spcPts val="0"/>
              </a:spcBef>
            </a:pPr>
            <a:endParaRPr lang="en-US" altLang="zh-CN" dirty="0"/>
          </a:p>
          <a:p>
            <a:pPr>
              <a:lnSpc>
                <a:spcPct val="120000"/>
              </a:lnSpc>
              <a:spcBef>
                <a:spcPts val="0"/>
              </a:spcBef>
            </a:pPr>
            <a:endParaRPr lang="en-US" altLang="zh-CN" dirty="0"/>
          </a:p>
          <a:p>
            <a:pPr>
              <a:lnSpc>
                <a:spcPct val="120000"/>
              </a:lnSpc>
              <a:spcBef>
                <a:spcPts val="0"/>
              </a:spcBef>
            </a:pPr>
            <a:endParaRPr lang="en-US" altLang="zh-CN" dirty="0"/>
          </a:p>
          <a:p>
            <a:pPr>
              <a:lnSpc>
                <a:spcPct val="120000"/>
              </a:lnSpc>
              <a:spcBef>
                <a:spcPts val="0"/>
              </a:spcBef>
            </a:pPr>
            <a:endParaRPr lang="en-US" altLang="zh-CN" dirty="0"/>
          </a:p>
          <a:p>
            <a:pPr>
              <a:lnSpc>
                <a:spcPct val="120000"/>
              </a:lnSpc>
              <a:spcBef>
                <a:spcPts val="0"/>
              </a:spcBef>
            </a:pPr>
            <a:endParaRPr lang="en-US" altLang="zh-CN" dirty="0"/>
          </a:p>
        </p:txBody>
      </p:sp>
      <p:pic>
        <p:nvPicPr>
          <p:cNvPr id="4" name="图片 3">
            <a:extLst>
              <a:ext uri="{FF2B5EF4-FFF2-40B4-BE49-F238E27FC236}">
                <a16:creationId xmlns:a16="http://schemas.microsoft.com/office/drawing/2014/main" id="{40BD3781-2A6B-416B-B4C8-C0190FD2B673}"/>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844041" y="2496579"/>
            <a:ext cx="6503918" cy="3996296"/>
          </a:xfrm>
          <a:prstGeom prst="rect">
            <a:avLst/>
          </a:prstGeom>
        </p:spPr>
      </p:pic>
      <p:sp>
        <p:nvSpPr>
          <p:cNvPr id="7" name="标题 1">
            <a:extLst>
              <a:ext uri="{FF2B5EF4-FFF2-40B4-BE49-F238E27FC236}">
                <a16:creationId xmlns:a16="http://schemas.microsoft.com/office/drawing/2014/main" id="{877C4DD5-6AE3-421F-90E7-6BB43130B6F9}"/>
              </a:ext>
            </a:extLst>
          </p:cNvPr>
          <p:cNvSpPr>
            <a:spLocks noGrp="1"/>
          </p:cNvSpPr>
          <p:nvPr>
            <p:ph type="title"/>
          </p:nvPr>
        </p:nvSpPr>
        <p:spPr>
          <a:xfrm>
            <a:off x="838200" y="365125"/>
            <a:ext cx="10515600" cy="1325563"/>
          </a:xfrm>
        </p:spPr>
        <p:txBody>
          <a:bodyPr>
            <a:normAutofit/>
          </a:bodyPr>
          <a:lstStyle/>
          <a:p>
            <a:pPr>
              <a:lnSpc>
                <a:spcPct val="120000"/>
              </a:lnSpc>
            </a:pPr>
            <a:r>
              <a:rPr lang="zh-CN" altLang="en-US" b="1" dirty="0">
                <a:latin typeface="微软雅黑" panose="020B0503020204020204" pitchFamily="34" charset="-122"/>
                <a:ea typeface="微软雅黑" panose="020B0503020204020204" pitchFamily="34" charset="-122"/>
              </a:rPr>
              <a:t>项目测试结果</a:t>
            </a:r>
          </a:p>
        </p:txBody>
      </p:sp>
    </p:spTree>
    <p:extLst>
      <p:ext uri="{BB962C8B-B14F-4D97-AF65-F5344CB8AC3E}">
        <p14:creationId xmlns:p14="http://schemas.microsoft.com/office/powerpoint/2010/main" val="2599381419"/>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8EC85-3E27-42AB-980D-08EB4C778409}"/>
              </a:ext>
            </a:extLst>
          </p:cNvPr>
          <p:cNvSpPr>
            <a:spLocks noGrp="1"/>
          </p:cNvSpPr>
          <p:nvPr>
            <p:ph type="title"/>
          </p:nvPr>
        </p:nvSpPr>
        <p:spPr>
          <a:xfrm>
            <a:off x="838200" y="365125"/>
            <a:ext cx="10515600" cy="1325563"/>
          </a:xfrm>
        </p:spPr>
        <p:txBody>
          <a:bodyPr/>
          <a:lstStyle/>
          <a:p>
            <a:r>
              <a:rPr lang="zh-CN" altLang="en-US" b="1" dirty="0">
                <a:latin typeface="微软雅黑" panose="020B0503020204020204" pitchFamily="34" charset="-122"/>
                <a:ea typeface="微软雅黑" panose="020B0503020204020204" pitchFamily="34" charset="-122"/>
              </a:rPr>
              <a:t>项目背景</a:t>
            </a:r>
          </a:p>
        </p:txBody>
      </p:sp>
      <p:sp>
        <p:nvSpPr>
          <p:cNvPr id="3" name="内容占位符 2">
            <a:extLst>
              <a:ext uri="{FF2B5EF4-FFF2-40B4-BE49-F238E27FC236}">
                <a16:creationId xmlns:a16="http://schemas.microsoft.com/office/drawing/2014/main" id="{6D8A97F4-9401-4679-9075-83CF84EEF4F1}"/>
              </a:ext>
            </a:extLst>
          </p:cNvPr>
          <p:cNvSpPr>
            <a:spLocks noGrp="1"/>
          </p:cNvSpPr>
          <p:nvPr>
            <p:ph idx="1"/>
          </p:nvPr>
        </p:nvSpPr>
        <p:spPr/>
        <p:txBody>
          <a:bodyPr/>
          <a:lstStyle/>
          <a:p>
            <a:pPr marL="0" indent="0">
              <a:lnSpc>
                <a:spcPct val="150000"/>
              </a:lnSpc>
              <a:buNone/>
            </a:pPr>
            <a:r>
              <a:rPr lang="zh-CN" altLang="zh-CN" dirty="0">
                <a:latin typeface="微软雅黑 Light" panose="020B0502040204020203" pitchFamily="34" charset="-122"/>
                <a:ea typeface="微软雅黑 Light" panose="020B0502040204020203" pitchFamily="34" charset="-122"/>
              </a:rPr>
              <a:t>我校模联社团承办模拟联合国大会，大会策划团队亟需一个系统来实现与会代表和志愿者的报名和管理等工作。该系统将为与会代表提供报名和获取大会相关信息等服务，为大会志愿者提供报名等服务。</a:t>
            </a:r>
          </a:p>
          <a:p>
            <a:pPr>
              <a:lnSpc>
                <a:spcPct val="150000"/>
              </a:lnSpc>
            </a:pP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193268089"/>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blip>
          <a:srcRect/>
          <a:stretch>
            <a:fillRect t="-39000" b="-39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23FC746-FB3E-46B3-9C6B-2C66AEE569BE}"/>
              </a:ext>
            </a:extLst>
          </p:cNvPr>
          <p:cNvSpPr>
            <a:spLocks noGrp="1"/>
          </p:cNvSpPr>
          <p:nvPr>
            <p:ph idx="1"/>
          </p:nvPr>
        </p:nvSpPr>
        <p:spPr/>
        <p:txBody>
          <a:bodyPr/>
          <a:lstStyle/>
          <a:p>
            <a:pPr>
              <a:lnSpc>
                <a:spcPct val="120000"/>
              </a:lnSpc>
              <a:spcBef>
                <a:spcPts val="0"/>
              </a:spcBef>
            </a:pPr>
            <a:r>
              <a:rPr lang="zh-CN" altLang="en-US" sz="2400" dirty="0">
                <a:latin typeface="微软雅黑 Light" panose="020B0502040204020203" pitchFamily="34" charset="-122"/>
                <a:ea typeface="微软雅黑 Light" panose="020B0502040204020203" pitchFamily="34" charset="-122"/>
              </a:rPr>
              <a:t>针对网站登录进行压力测试</a:t>
            </a:r>
            <a:endParaRPr lang="en-US" altLang="zh-CN" sz="2400" dirty="0">
              <a:latin typeface="微软雅黑 Light" panose="020B0502040204020203" pitchFamily="34" charset="-122"/>
              <a:ea typeface="微软雅黑 Light" panose="020B0502040204020203" pitchFamily="34" charset="-122"/>
            </a:endParaRPr>
          </a:p>
          <a:p>
            <a:pPr>
              <a:lnSpc>
                <a:spcPct val="120000"/>
              </a:lnSpc>
              <a:spcBef>
                <a:spcPts val="0"/>
              </a:spcBef>
            </a:pPr>
            <a:endParaRPr lang="en-US" altLang="zh-CN" dirty="0"/>
          </a:p>
          <a:p>
            <a:pPr>
              <a:lnSpc>
                <a:spcPct val="120000"/>
              </a:lnSpc>
              <a:spcBef>
                <a:spcPts val="0"/>
              </a:spcBef>
            </a:pPr>
            <a:endParaRPr lang="en-US" altLang="zh-CN" dirty="0"/>
          </a:p>
          <a:p>
            <a:pPr>
              <a:lnSpc>
                <a:spcPct val="120000"/>
              </a:lnSpc>
              <a:spcBef>
                <a:spcPts val="0"/>
              </a:spcBef>
            </a:pPr>
            <a:endParaRPr lang="en-US" altLang="zh-CN" dirty="0"/>
          </a:p>
          <a:p>
            <a:pPr>
              <a:lnSpc>
                <a:spcPct val="120000"/>
              </a:lnSpc>
              <a:spcBef>
                <a:spcPts val="0"/>
              </a:spcBef>
            </a:pPr>
            <a:endParaRPr lang="en-US" altLang="zh-CN" dirty="0"/>
          </a:p>
          <a:p>
            <a:pPr>
              <a:lnSpc>
                <a:spcPct val="120000"/>
              </a:lnSpc>
              <a:spcBef>
                <a:spcPts val="0"/>
              </a:spcBef>
            </a:pPr>
            <a:endParaRPr lang="en-US" altLang="zh-CN" dirty="0"/>
          </a:p>
          <a:p>
            <a:pPr>
              <a:lnSpc>
                <a:spcPct val="120000"/>
              </a:lnSpc>
              <a:spcBef>
                <a:spcPts val="0"/>
              </a:spcBef>
            </a:pPr>
            <a:endParaRPr lang="en-US" altLang="zh-CN" dirty="0"/>
          </a:p>
        </p:txBody>
      </p:sp>
      <p:pic>
        <p:nvPicPr>
          <p:cNvPr id="5" name="图片 4">
            <a:extLst>
              <a:ext uri="{FF2B5EF4-FFF2-40B4-BE49-F238E27FC236}">
                <a16:creationId xmlns:a16="http://schemas.microsoft.com/office/drawing/2014/main" id="{1C626D60-ED73-408A-BC10-5FAC1ADB7312}"/>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993064" y="2568339"/>
            <a:ext cx="5486876" cy="3383573"/>
          </a:xfrm>
          <a:prstGeom prst="rect">
            <a:avLst/>
          </a:prstGeom>
        </p:spPr>
      </p:pic>
      <p:pic>
        <p:nvPicPr>
          <p:cNvPr id="6" name="图片 5">
            <a:extLst>
              <a:ext uri="{FF2B5EF4-FFF2-40B4-BE49-F238E27FC236}">
                <a16:creationId xmlns:a16="http://schemas.microsoft.com/office/drawing/2014/main" id="{787F156E-28B4-4135-934D-59530EC477A5}"/>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6634803" y="2681609"/>
            <a:ext cx="5486876" cy="2109399"/>
          </a:xfrm>
          <a:prstGeom prst="rect">
            <a:avLst/>
          </a:prstGeom>
        </p:spPr>
      </p:pic>
      <p:sp>
        <p:nvSpPr>
          <p:cNvPr id="8" name="标题 1">
            <a:extLst>
              <a:ext uri="{FF2B5EF4-FFF2-40B4-BE49-F238E27FC236}">
                <a16:creationId xmlns:a16="http://schemas.microsoft.com/office/drawing/2014/main" id="{0A18DB20-0498-4FD5-87B0-061CC1CDD156}"/>
              </a:ext>
            </a:extLst>
          </p:cNvPr>
          <p:cNvSpPr>
            <a:spLocks noGrp="1"/>
          </p:cNvSpPr>
          <p:nvPr>
            <p:ph type="title"/>
          </p:nvPr>
        </p:nvSpPr>
        <p:spPr>
          <a:xfrm>
            <a:off x="838200" y="365125"/>
            <a:ext cx="10515600" cy="1325563"/>
          </a:xfrm>
        </p:spPr>
        <p:txBody>
          <a:bodyPr>
            <a:normAutofit/>
          </a:bodyPr>
          <a:lstStyle/>
          <a:p>
            <a:pPr>
              <a:lnSpc>
                <a:spcPct val="120000"/>
              </a:lnSpc>
            </a:pPr>
            <a:r>
              <a:rPr lang="zh-CN" altLang="en-US" b="1" dirty="0">
                <a:latin typeface="微软雅黑" panose="020B0503020204020204" pitchFamily="34" charset="-122"/>
                <a:ea typeface="微软雅黑" panose="020B0503020204020204" pitchFamily="34" charset="-122"/>
              </a:rPr>
              <a:t>项目测试结果</a:t>
            </a:r>
          </a:p>
        </p:txBody>
      </p:sp>
    </p:spTree>
    <p:extLst>
      <p:ext uri="{BB962C8B-B14F-4D97-AF65-F5344CB8AC3E}">
        <p14:creationId xmlns:p14="http://schemas.microsoft.com/office/powerpoint/2010/main" val="3622026008"/>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blip>
          <a:srcRect/>
          <a:stretch>
            <a:fillRect t="-39000" b="-39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23FC746-FB3E-46B3-9C6B-2C66AEE569BE}"/>
              </a:ext>
            </a:extLst>
          </p:cNvPr>
          <p:cNvSpPr>
            <a:spLocks noGrp="1"/>
          </p:cNvSpPr>
          <p:nvPr>
            <p:ph idx="1"/>
          </p:nvPr>
        </p:nvSpPr>
        <p:spPr/>
        <p:txBody>
          <a:bodyPr>
            <a:normAutofit fontScale="92500" lnSpcReduction="10000"/>
          </a:bodyPr>
          <a:lstStyle/>
          <a:p>
            <a:pPr>
              <a:lnSpc>
                <a:spcPct val="130000"/>
              </a:lnSpc>
              <a:spcBef>
                <a:spcPts val="0"/>
              </a:spcBef>
            </a:pPr>
            <a:r>
              <a:rPr lang="zh-CN" altLang="en-US" sz="2400" dirty="0">
                <a:ea typeface="微软雅黑 Light" panose="020B0502040204020203" pitchFamily="34" charset="-122"/>
              </a:rPr>
              <a:t>针对网站登录进行压力测试</a:t>
            </a:r>
            <a:endParaRPr lang="en-US" altLang="zh-CN" sz="2400" dirty="0">
              <a:ea typeface="微软雅黑 Light" panose="020B0502040204020203" pitchFamily="34" charset="-122"/>
            </a:endParaRPr>
          </a:p>
          <a:p>
            <a:pPr marL="0" indent="0">
              <a:lnSpc>
                <a:spcPct val="130000"/>
              </a:lnSpc>
              <a:spcBef>
                <a:spcPts val="0"/>
              </a:spcBef>
              <a:buNone/>
            </a:pPr>
            <a:r>
              <a:rPr lang="en-US" altLang="zh-CN" sz="2400" dirty="0">
                <a:ea typeface="微软雅黑 Light" panose="020B0502040204020203" pitchFamily="34" charset="-122"/>
              </a:rPr>
              <a:t>    </a:t>
            </a:r>
            <a:r>
              <a:rPr lang="zh-CN" altLang="zh-CN" sz="2400" dirty="0">
                <a:ea typeface="微软雅黑 Light" panose="020B0502040204020203" pitchFamily="34" charset="-122"/>
              </a:rPr>
              <a:t>由结果分析知，</a:t>
            </a:r>
            <a:endParaRPr lang="en-US" altLang="zh-CN" sz="2400" dirty="0">
              <a:ea typeface="微软雅黑 Light" panose="020B0502040204020203" pitchFamily="34" charset="-122"/>
            </a:endParaRPr>
          </a:p>
          <a:p>
            <a:pPr marL="0" indent="0" algn="ctr">
              <a:lnSpc>
                <a:spcPct val="130000"/>
              </a:lnSpc>
              <a:spcBef>
                <a:spcPts val="0"/>
              </a:spcBef>
              <a:buNone/>
            </a:pPr>
            <a:r>
              <a:rPr lang="zh-CN" altLang="zh-CN" sz="2400" dirty="0">
                <a:ea typeface="微软雅黑 Light" panose="020B0502040204020203" pitchFamily="34" charset="-122"/>
              </a:rPr>
              <a:t>第一个测试用例中所有的访问请求通过率为</a:t>
            </a:r>
            <a:r>
              <a:rPr lang="en-US" altLang="zh-CN" sz="2400" b="1" dirty="0">
                <a:solidFill>
                  <a:srgbClr val="FF0000"/>
                </a:solidFill>
                <a:ea typeface="微软雅黑 Light" panose="020B0502040204020203" pitchFamily="34" charset="-122"/>
              </a:rPr>
              <a:t>100%</a:t>
            </a:r>
            <a:r>
              <a:rPr lang="zh-CN" altLang="zh-CN" sz="2400" dirty="0">
                <a:ea typeface="微软雅黑 Light" panose="020B0502040204020203" pitchFamily="34" charset="-122"/>
              </a:rPr>
              <a:t>，</a:t>
            </a:r>
            <a:endParaRPr lang="en-US" altLang="zh-CN" sz="2400" dirty="0">
              <a:ea typeface="微软雅黑 Light" panose="020B0502040204020203" pitchFamily="34" charset="-122"/>
            </a:endParaRPr>
          </a:p>
          <a:p>
            <a:pPr marL="0" indent="0" algn="ctr">
              <a:lnSpc>
                <a:spcPct val="130000"/>
              </a:lnSpc>
              <a:spcBef>
                <a:spcPts val="0"/>
              </a:spcBef>
              <a:buNone/>
            </a:pPr>
            <a:r>
              <a:rPr lang="zh-CN" altLang="zh-CN" sz="2400" dirty="0">
                <a:ea typeface="微软雅黑 Light" panose="020B0502040204020203" pitchFamily="34" charset="-122"/>
              </a:rPr>
              <a:t>第二个测试用例中所有的访问请求通过率为</a:t>
            </a:r>
            <a:r>
              <a:rPr lang="en-US" altLang="zh-CN" sz="2400" b="1" dirty="0">
                <a:solidFill>
                  <a:srgbClr val="FF0000"/>
                </a:solidFill>
                <a:ea typeface="微软雅黑 Light" panose="020B0502040204020203" pitchFamily="34" charset="-122"/>
              </a:rPr>
              <a:t>78.8%</a:t>
            </a:r>
            <a:r>
              <a:rPr lang="zh-CN" altLang="zh-CN" sz="2400" dirty="0">
                <a:ea typeface="微软雅黑 Light" panose="020B0502040204020203" pitchFamily="34" charset="-122"/>
              </a:rPr>
              <a:t>，</a:t>
            </a:r>
            <a:endParaRPr lang="en-US" altLang="zh-CN" sz="2400" dirty="0">
              <a:ea typeface="微软雅黑 Light" panose="020B0502040204020203" pitchFamily="34" charset="-122"/>
            </a:endParaRPr>
          </a:p>
          <a:p>
            <a:pPr marL="0" indent="0" algn="ctr">
              <a:lnSpc>
                <a:spcPct val="130000"/>
              </a:lnSpc>
              <a:spcBef>
                <a:spcPts val="0"/>
              </a:spcBef>
              <a:buNone/>
            </a:pPr>
            <a:r>
              <a:rPr lang="zh-CN" altLang="zh-CN" sz="2400" dirty="0">
                <a:ea typeface="微软雅黑 Light" panose="020B0502040204020203" pitchFamily="34" charset="-122"/>
              </a:rPr>
              <a:t>第三个测试用例</a:t>
            </a:r>
            <a:r>
              <a:rPr lang="zh-CN" altLang="en-US" sz="2400" dirty="0">
                <a:ea typeface="微软雅黑 Light" panose="020B0502040204020203" pitchFamily="34" charset="-122"/>
              </a:rPr>
              <a:t>中</a:t>
            </a:r>
            <a:r>
              <a:rPr lang="zh-CN" altLang="zh-CN" sz="2400" dirty="0">
                <a:ea typeface="微软雅黑 Light" panose="020B0502040204020203" pitchFamily="34" charset="-122"/>
              </a:rPr>
              <a:t>所有的访问请求通过率为</a:t>
            </a:r>
            <a:r>
              <a:rPr lang="en-US" altLang="zh-CN" sz="2400" dirty="0">
                <a:solidFill>
                  <a:srgbClr val="FF0000"/>
                </a:solidFill>
                <a:ea typeface="微软雅黑 Light" panose="020B0502040204020203" pitchFamily="34" charset="-122"/>
              </a:rPr>
              <a:t>41.1%</a:t>
            </a:r>
            <a:r>
              <a:rPr lang="zh-CN" altLang="zh-CN" sz="2400" dirty="0">
                <a:ea typeface="微软雅黑 Light" panose="020B0502040204020203" pitchFamily="34" charset="-122"/>
              </a:rPr>
              <a:t>。</a:t>
            </a:r>
            <a:endParaRPr lang="en-US" altLang="zh-CN" sz="2400" dirty="0">
              <a:ea typeface="微软雅黑 Light" panose="020B0502040204020203" pitchFamily="34" charset="-122"/>
            </a:endParaRPr>
          </a:p>
          <a:p>
            <a:pPr marL="0" indent="0">
              <a:lnSpc>
                <a:spcPct val="130000"/>
              </a:lnSpc>
              <a:spcBef>
                <a:spcPts val="0"/>
              </a:spcBef>
              <a:buNone/>
            </a:pPr>
            <a:r>
              <a:rPr lang="en-US" altLang="zh-CN" sz="2400" dirty="0">
                <a:ea typeface="微软雅黑 Light" panose="020B0502040204020203" pitchFamily="34" charset="-122"/>
              </a:rPr>
              <a:t>    </a:t>
            </a:r>
            <a:r>
              <a:rPr lang="zh-CN" altLang="zh-CN" sz="2400" dirty="0">
                <a:ea typeface="微软雅黑 Light" panose="020B0502040204020203" pitchFamily="34" charset="-122"/>
              </a:rPr>
              <a:t>由此可知，当访问量超过</a:t>
            </a:r>
            <a:r>
              <a:rPr lang="en-US" altLang="zh-CN" sz="2400" dirty="0">
                <a:ea typeface="微软雅黑 Light" panose="020B0502040204020203" pitchFamily="34" charset="-122"/>
              </a:rPr>
              <a:t>500</a:t>
            </a:r>
            <a:r>
              <a:rPr lang="zh-CN" altLang="zh-CN" sz="2400" dirty="0">
                <a:ea typeface="微软雅黑 Light" panose="020B0502040204020203" pitchFamily="34" charset="-122"/>
              </a:rPr>
              <a:t>，并发访问量超过</a:t>
            </a:r>
            <a:r>
              <a:rPr lang="en-US" altLang="zh-CN" sz="2400" dirty="0">
                <a:ea typeface="微软雅黑 Light" panose="020B0502040204020203" pitchFamily="34" charset="-122"/>
              </a:rPr>
              <a:t>500</a:t>
            </a:r>
            <a:r>
              <a:rPr lang="zh-CN" altLang="zh-CN" sz="2400" dirty="0">
                <a:ea typeface="微软雅黑 Light" panose="020B0502040204020203" pitchFamily="34" charset="-122"/>
              </a:rPr>
              <a:t>时，网站性能表现并不好，经过测试，对访问次数的最大承载量为</a:t>
            </a:r>
            <a:r>
              <a:rPr lang="en-US" altLang="zh-CN" sz="2400" dirty="0">
                <a:ea typeface="微软雅黑 Light" panose="020B0502040204020203" pitchFamily="34" charset="-122"/>
              </a:rPr>
              <a:t>180</a:t>
            </a:r>
            <a:r>
              <a:rPr lang="zh-CN" altLang="zh-CN" sz="2400" dirty="0">
                <a:ea typeface="微软雅黑 Light" panose="020B0502040204020203" pitchFamily="34" charset="-122"/>
              </a:rPr>
              <a:t>，对并发访问次数的最大承载量为</a:t>
            </a:r>
            <a:r>
              <a:rPr lang="en-US" altLang="zh-CN" sz="2400" b="1" dirty="0">
                <a:solidFill>
                  <a:srgbClr val="FF0000"/>
                </a:solidFill>
                <a:ea typeface="微软雅黑 Light" panose="020B0502040204020203" pitchFamily="34" charset="-122"/>
              </a:rPr>
              <a:t>180</a:t>
            </a:r>
            <a:r>
              <a:rPr lang="zh-CN" altLang="zh-CN" sz="2400" dirty="0">
                <a:ea typeface="微软雅黑 Light" panose="020B0502040204020203" pitchFamily="34" charset="-122"/>
              </a:rPr>
              <a:t>。</a:t>
            </a:r>
            <a:endParaRPr lang="en-US" altLang="zh-CN" sz="2400" dirty="0">
              <a:ea typeface="微软雅黑 Light" panose="020B0502040204020203" pitchFamily="34" charset="-122"/>
            </a:endParaRPr>
          </a:p>
          <a:p>
            <a:pPr marL="0" indent="0">
              <a:lnSpc>
                <a:spcPct val="130000"/>
              </a:lnSpc>
              <a:spcBef>
                <a:spcPts val="0"/>
              </a:spcBef>
              <a:buNone/>
            </a:pPr>
            <a:r>
              <a:rPr lang="en-US" altLang="zh-CN" sz="2400" dirty="0">
                <a:ea typeface="微软雅黑 Light" panose="020B0502040204020203" pitchFamily="34" charset="-122"/>
              </a:rPr>
              <a:t>    </a:t>
            </a:r>
            <a:r>
              <a:rPr lang="zh-CN" altLang="zh-CN" sz="2400" dirty="0">
                <a:ea typeface="微软雅黑 Light" panose="020B0502040204020203" pitchFamily="34" charset="-122"/>
              </a:rPr>
              <a:t>除此以外，当并发访问量增大时，最迟请求响应时间为</a:t>
            </a:r>
            <a:r>
              <a:rPr lang="en-US" altLang="zh-CN" sz="2400" b="1" dirty="0">
                <a:solidFill>
                  <a:srgbClr val="FF0000"/>
                </a:solidFill>
                <a:ea typeface="微软雅黑 Light" panose="020B0502040204020203" pitchFamily="34" charset="-122"/>
              </a:rPr>
              <a:t>5.066s</a:t>
            </a:r>
            <a:r>
              <a:rPr lang="zh-CN" altLang="zh-CN" sz="2400" dirty="0">
                <a:ea typeface="微软雅黑 Light" panose="020B0502040204020203" pitchFamily="34" charset="-122"/>
              </a:rPr>
              <a:t>，这尚未达到先前的质量管理计划中的</a:t>
            </a:r>
            <a:r>
              <a:rPr lang="en-US" altLang="zh-CN" sz="2400" dirty="0">
                <a:ea typeface="微软雅黑 Light" panose="020B0502040204020203" pitchFamily="34" charset="-122"/>
              </a:rPr>
              <a:t>2s</a:t>
            </a:r>
            <a:r>
              <a:rPr lang="zh-CN" altLang="zh-CN" sz="2400" dirty="0">
                <a:ea typeface="微软雅黑 Light" panose="020B0502040204020203" pitchFamily="34" charset="-122"/>
              </a:rPr>
              <a:t>响应时间要求。</a:t>
            </a:r>
            <a:r>
              <a:rPr lang="zh-CN" altLang="en-US" sz="2400" dirty="0">
                <a:solidFill>
                  <a:srgbClr val="FF0000"/>
                </a:solidFill>
                <a:ea typeface="微软雅黑 Light" panose="020B0502040204020203" pitchFamily="34" charset="-122"/>
              </a:rPr>
              <a:t>经过完善，已基本达到需求说明书中对网站的性能要求。</a:t>
            </a:r>
            <a:endParaRPr lang="zh-CN" altLang="zh-CN" sz="2400" dirty="0">
              <a:solidFill>
                <a:srgbClr val="FF0000"/>
              </a:solidFill>
              <a:ea typeface="微软雅黑 Light" panose="020B0502040204020203" pitchFamily="34" charset="-122"/>
            </a:endParaRPr>
          </a:p>
          <a:p>
            <a:pPr>
              <a:lnSpc>
                <a:spcPct val="130000"/>
              </a:lnSpc>
              <a:spcBef>
                <a:spcPts val="0"/>
              </a:spcBef>
            </a:pPr>
            <a:endParaRPr lang="en-US" altLang="zh-CN" dirty="0">
              <a:ea typeface="微软雅黑 Light" panose="020B0502040204020203" pitchFamily="34" charset="-122"/>
            </a:endParaRPr>
          </a:p>
          <a:p>
            <a:pPr>
              <a:lnSpc>
                <a:spcPct val="130000"/>
              </a:lnSpc>
              <a:spcBef>
                <a:spcPts val="0"/>
              </a:spcBef>
            </a:pPr>
            <a:endParaRPr lang="en-US" altLang="zh-CN" dirty="0">
              <a:ea typeface="微软雅黑 Light" panose="020B0502040204020203" pitchFamily="34" charset="-122"/>
            </a:endParaRPr>
          </a:p>
          <a:p>
            <a:pPr>
              <a:lnSpc>
                <a:spcPct val="130000"/>
              </a:lnSpc>
              <a:spcBef>
                <a:spcPts val="0"/>
              </a:spcBef>
            </a:pPr>
            <a:endParaRPr lang="en-US" altLang="zh-CN" dirty="0">
              <a:ea typeface="微软雅黑 Light" panose="020B0502040204020203" pitchFamily="34" charset="-122"/>
            </a:endParaRPr>
          </a:p>
          <a:p>
            <a:pPr>
              <a:lnSpc>
                <a:spcPct val="130000"/>
              </a:lnSpc>
              <a:spcBef>
                <a:spcPts val="0"/>
              </a:spcBef>
            </a:pPr>
            <a:endParaRPr lang="en-US" altLang="zh-CN" dirty="0">
              <a:ea typeface="微软雅黑 Light" panose="020B0502040204020203" pitchFamily="34" charset="-122"/>
            </a:endParaRPr>
          </a:p>
          <a:p>
            <a:pPr>
              <a:lnSpc>
                <a:spcPct val="130000"/>
              </a:lnSpc>
              <a:spcBef>
                <a:spcPts val="0"/>
              </a:spcBef>
            </a:pPr>
            <a:endParaRPr lang="en-US" altLang="zh-CN" dirty="0">
              <a:ea typeface="微软雅黑 Light" panose="020B0502040204020203" pitchFamily="34" charset="-122"/>
            </a:endParaRPr>
          </a:p>
          <a:p>
            <a:pPr>
              <a:lnSpc>
                <a:spcPct val="130000"/>
              </a:lnSpc>
              <a:spcBef>
                <a:spcPts val="0"/>
              </a:spcBef>
            </a:pPr>
            <a:endParaRPr lang="en-US" altLang="zh-CN" dirty="0">
              <a:ea typeface="微软雅黑 Light" panose="020B0502040204020203" pitchFamily="34" charset="-122"/>
            </a:endParaRPr>
          </a:p>
          <a:p>
            <a:pPr>
              <a:lnSpc>
                <a:spcPct val="130000"/>
              </a:lnSpc>
              <a:spcBef>
                <a:spcPts val="0"/>
              </a:spcBef>
            </a:pPr>
            <a:endParaRPr lang="en-US" altLang="zh-CN" dirty="0">
              <a:ea typeface="微软雅黑 Light" panose="020B0502040204020203" pitchFamily="34" charset="-122"/>
            </a:endParaRPr>
          </a:p>
        </p:txBody>
      </p:sp>
      <p:sp>
        <p:nvSpPr>
          <p:cNvPr id="7" name="标题 1">
            <a:extLst>
              <a:ext uri="{FF2B5EF4-FFF2-40B4-BE49-F238E27FC236}">
                <a16:creationId xmlns:a16="http://schemas.microsoft.com/office/drawing/2014/main" id="{CFD41BB6-0337-40FD-8C0A-D5EFE418D251}"/>
              </a:ext>
            </a:extLst>
          </p:cNvPr>
          <p:cNvSpPr>
            <a:spLocks noGrp="1"/>
          </p:cNvSpPr>
          <p:nvPr>
            <p:ph type="title"/>
          </p:nvPr>
        </p:nvSpPr>
        <p:spPr>
          <a:xfrm>
            <a:off x="838200" y="365125"/>
            <a:ext cx="10515600" cy="1325563"/>
          </a:xfrm>
        </p:spPr>
        <p:txBody>
          <a:bodyPr>
            <a:normAutofit/>
          </a:bodyPr>
          <a:lstStyle/>
          <a:p>
            <a:pPr>
              <a:lnSpc>
                <a:spcPct val="120000"/>
              </a:lnSpc>
            </a:pPr>
            <a:r>
              <a:rPr lang="zh-CN" altLang="en-US" b="1" dirty="0">
                <a:latin typeface="微软雅黑" panose="020B0503020204020204" pitchFamily="34" charset="-122"/>
                <a:ea typeface="微软雅黑" panose="020B0503020204020204" pitchFamily="34" charset="-122"/>
              </a:rPr>
              <a:t>项目测试结果</a:t>
            </a:r>
          </a:p>
        </p:txBody>
      </p:sp>
    </p:spTree>
    <p:extLst>
      <p:ext uri="{BB962C8B-B14F-4D97-AF65-F5344CB8AC3E}">
        <p14:creationId xmlns:p14="http://schemas.microsoft.com/office/powerpoint/2010/main" val="1842849523"/>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blip>
          <a:srcRect/>
          <a:stretch>
            <a:fillRect t="-39000" b="-39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23FC746-FB3E-46B3-9C6B-2C66AEE569BE}"/>
              </a:ext>
            </a:extLst>
          </p:cNvPr>
          <p:cNvSpPr>
            <a:spLocks noGrp="1"/>
          </p:cNvSpPr>
          <p:nvPr>
            <p:ph idx="1"/>
          </p:nvPr>
        </p:nvSpPr>
        <p:spPr>
          <a:xfrm>
            <a:off x="768360" y="1948477"/>
            <a:ext cx="10515600" cy="4351338"/>
          </a:xfrm>
        </p:spPr>
        <p:txBody>
          <a:bodyPr/>
          <a:lstStyle/>
          <a:p>
            <a:pPr>
              <a:lnSpc>
                <a:spcPct val="150000"/>
              </a:lnSpc>
              <a:spcBef>
                <a:spcPts val="0"/>
              </a:spcBef>
            </a:pPr>
            <a:r>
              <a:rPr lang="zh-CN" altLang="en-US" sz="2400" dirty="0">
                <a:ea typeface="微软雅黑 Light" panose="020B0502040204020203" pitchFamily="34" charset="-122"/>
              </a:rPr>
              <a:t>针对下载功能进行测试</a:t>
            </a:r>
            <a:endParaRPr lang="en-US" altLang="zh-CN" sz="2400" dirty="0">
              <a:ea typeface="微软雅黑 Light" panose="020B0502040204020203" pitchFamily="34" charset="-122"/>
            </a:endParaRPr>
          </a:p>
          <a:p>
            <a:pPr marL="0" indent="0">
              <a:lnSpc>
                <a:spcPct val="150000"/>
              </a:lnSpc>
              <a:spcBef>
                <a:spcPts val="0"/>
              </a:spcBef>
              <a:buNone/>
            </a:pPr>
            <a:r>
              <a:rPr lang="en-US" altLang="zh-CN" sz="2400" dirty="0">
                <a:ea typeface="微软雅黑 Light" panose="020B0502040204020203" pitchFamily="34" charset="-122"/>
              </a:rPr>
              <a:t>    </a:t>
            </a:r>
            <a:r>
              <a:rPr lang="zh-CN" altLang="en-US" sz="2400" dirty="0">
                <a:ea typeface="微软雅黑 Light" panose="020B0502040204020203" pitchFamily="34" charset="-122"/>
              </a:rPr>
              <a:t>网站</a:t>
            </a:r>
            <a:r>
              <a:rPr lang="zh-CN" altLang="zh-CN" sz="2400" dirty="0">
                <a:ea typeface="微软雅黑 Light" panose="020B0502040204020203" pitchFamily="34" charset="-122"/>
              </a:rPr>
              <a:t>提供了两个文件的下载功能，经过测试，出现了点击的文件与下载的文件不一致的问题，即点击邀请函下载的是一轮通告，点击一轮通告下载的是邀请函，除此以外，</a:t>
            </a:r>
            <a:r>
              <a:rPr lang="zh-CN" altLang="zh-CN" sz="2400" b="1" dirty="0">
                <a:solidFill>
                  <a:srgbClr val="FF0000"/>
                </a:solidFill>
                <a:ea typeface="微软雅黑 Light" panose="020B0502040204020203" pitchFamily="34" charset="-122"/>
              </a:rPr>
              <a:t>下载功能完成的较好</a:t>
            </a:r>
            <a:r>
              <a:rPr lang="zh-CN" altLang="zh-CN" sz="2400" dirty="0">
                <a:ea typeface="微软雅黑 Light" panose="020B0502040204020203" pitchFamily="34" charset="-122"/>
              </a:rPr>
              <a:t>。</a:t>
            </a:r>
          </a:p>
          <a:p>
            <a:pPr marL="0" indent="0">
              <a:lnSpc>
                <a:spcPct val="150000"/>
              </a:lnSpc>
              <a:spcBef>
                <a:spcPts val="0"/>
              </a:spcBef>
              <a:buNone/>
            </a:pPr>
            <a:r>
              <a:rPr lang="en-US" altLang="zh-CN" sz="2400" dirty="0">
                <a:ea typeface="微软雅黑 Light" panose="020B0502040204020203" pitchFamily="34" charset="-122"/>
              </a:rPr>
              <a:t>    </a:t>
            </a:r>
            <a:r>
              <a:rPr lang="zh-CN" altLang="zh-CN" sz="2400" dirty="0">
                <a:ea typeface="微软雅黑 Light" panose="020B0502040204020203" pitchFamily="34" charset="-122"/>
              </a:rPr>
              <a:t>需求说明书中提出网站要能实现</a:t>
            </a:r>
            <a:r>
              <a:rPr lang="en-US" altLang="zh-CN" sz="2400" dirty="0">
                <a:ea typeface="微软雅黑 Light" panose="020B0502040204020203" pitchFamily="34" charset="-122"/>
              </a:rPr>
              <a:t>3000</a:t>
            </a:r>
            <a:r>
              <a:rPr lang="zh-CN" altLang="zh-CN" sz="2400" dirty="0">
                <a:ea typeface="微软雅黑 Light" panose="020B0502040204020203" pitchFamily="34" charset="-122"/>
              </a:rPr>
              <a:t>次的成功下载，这一点与流量有关，本项目流量购买了</a:t>
            </a:r>
            <a:r>
              <a:rPr lang="en-US" altLang="zh-CN" sz="2400" dirty="0">
                <a:ea typeface="微软雅黑 Light" panose="020B0502040204020203" pitchFamily="34" charset="-122"/>
              </a:rPr>
              <a:t>500G</a:t>
            </a:r>
            <a:r>
              <a:rPr lang="zh-CN" altLang="zh-CN" sz="2400" dirty="0">
                <a:ea typeface="微软雅黑 Light" panose="020B0502040204020203" pitchFamily="34" charset="-122"/>
              </a:rPr>
              <a:t>，通过经验可知，</a:t>
            </a:r>
            <a:r>
              <a:rPr lang="zh-CN" altLang="zh-CN" sz="2400" b="1" dirty="0">
                <a:solidFill>
                  <a:srgbClr val="FF0000"/>
                </a:solidFill>
                <a:ea typeface="微软雅黑 Light" panose="020B0502040204020203" pitchFamily="34" charset="-122"/>
              </a:rPr>
              <a:t>该需求可以达到</a:t>
            </a:r>
            <a:r>
              <a:rPr lang="zh-CN" altLang="zh-CN" sz="2400" dirty="0">
                <a:ea typeface="微软雅黑 Light" panose="020B0502040204020203" pitchFamily="34" charset="-122"/>
              </a:rPr>
              <a:t>。</a:t>
            </a:r>
          </a:p>
          <a:p>
            <a:pPr marL="0" indent="0">
              <a:lnSpc>
                <a:spcPct val="150000"/>
              </a:lnSpc>
              <a:spcBef>
                <a:spcPts val="0"/>
              </a:spcBef>
              <a:buNone/>
            </a:pPr>
            <a:endParaRPr lang="en-US" altLang="zh-CN" dirty="0">
              <a:ea typeface="微软雅黑 Light" panose="020B0502040204020203" pitchFamily="34" charset="-122"/>
            </a:endParaRPr>
          </a:p>
          <a:p>
            <a:pPr>
              <a:lnSpc>
                <a:spcPct val="150000"/>
              </a:lnSpc>
              <a:spcBef>
                <a:spcPts val="0"/>
              </a:spcBef>
            </a:pPr>
            <a:endParaRPr lang="en-US" altLang="zh-CN" dirty="0">
              <a:ea typeface="微软雅黑 Light" panose="020B0502040204020203" pitchFamily="34" charset="-122"/>
            </a:endParaRPr>
          </a:p>
          <a:p>
            <a:pPr>
              <a:lnSpc>
                <a:spcPct val="150000"/>
              </a:lnSpc>
              <a:spcBef>
                <a:spcPts val="0"/>
              </a:spcBef>
            </a:pPr>
            <a:endParaRPr lang="en-US" altLang="zh-CN" dirty="0">
              <a:ea typeface="微软雅黑 Light" panose="020B0502040204020203" pitchFamily="34" charset="-122"/>
            </a:endParaRPr>
          </a:p>
          <a:p>
            <a:pPr>
              <a:lnSpc>
                <a:spcPct val="150000"/>
              </a:lnSpc>
              <a:spcBef>
                <a:spcPts val="0"/>
              </a:spcBef>
            </a:pPr>
            <a:endParaRPr lang="en-US" altLang="zh-CN" dirty="0">
              <a:ea typeface="微软雅黑 Light" panose="020B0502040204020203" pitchFamily="34" charset="-122"/>
            </a:endParaRPr>
          </a:p>
          <a:p>
            <a:pPr>
              <a:lnSpc>
                <a:spcPct val="150000"/>
              </a:lnSpc>
              <a:spcBef>
                <a:spcPts val="0"/>
              </a:spcBef>
            </a:pPr>
            <a:endParaRPr lang="en-US" altLang="zh-CN" dirty="0">
              <a:ea typeface="微软雅黑 Light" panose="020B0502040204020203" pitchFamily="34" charset="-122"/>
            </a:endParaRPr>
          </a:p>
        </p:txBody>
      </p:sp>
      <p:sp>
        <p:nvSpPr>
          <p:cNvPr id="4" name="Rectangle 3">
            <a:extLst>
              <a:ext uri="{FF2B5EF4-FFF2-40B4-BE49-F238E27FC236}">
                <a16:creationId xmlns:a16="http://schemas.microsoft.com/office/drawing/2014/main" id="{BA6B8B30-A27A-420F-8D17-E2872086DA1F}"/>
              </a:ext>
            </a:extLst>
          </p:cNvPr>
          <p:cNvSpPr>
            <a:spLocks noChangeArrowheads="1"/>
          </p:cNvSpPr>
          <p:nvPr/>
        </p:nvSpPr>
        <p:spPr bwMode="auto">
          <a:xfrm>
            <a:off x="0" y="27038"/>
            <a:ext cx="184731" cy="40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20000"/>
              </a:lnSpc>
            </a:pPr>
            <a:endParaRPr lang="zh-CN" altLang="en-US"/>
          </a:p>
        </p:txBody>
      </p:sp>
      <p:sp>
        <p:nvSpPr>
          <p:cNvPr id="6" name="Rectangle 4">
            <a:extLst>
              <a:ext uri="{FF2B5EF4-FFF2-40B4-BE49-F238E27FC236}">
                <a16:creationId xmlns:a16="http://schemas.microsoft.com/office/drawing/2014/main" id="{4FA6FA4B-69DE-4882-A4CB-5BE307066BC1}"/>
              </a:ext>
            </a:extLst>
          </p:cNvPr>
          <p:cNvSpPr>
            <a:spLocks noChangeArrowheads="1"/>
          </p:cNvSpPr>
          <p:nvPr/>
        </p:nvSpPr>
        <p:spPr bwMode="auto">
          <a:xfrm>
            <a:off x="0" y="9256763"/>
            <a:ext cx="184731" cy="40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20000"/>
              </a:lnSpc>
            </a:pPr>
            <a:endParaRPr lang="zh-CN" altLang="en-US"/>
          </a:p>
        </p:txBody>
      </p:sp>
      <p:sp>
        <p:nvSpPr>
          <p:cNvPr id="7" name="标题 1">
            <a:extLst>
              <a:ext uri="{FF2B5EF4-FFF2-40B4-BE49-F238E27FC236}">
                <a16:creationId xmlns:a16="http://schemas.microsoft.com/office/drawing/2014/main" id="{D481C08B-4122-42E4-8738-9EE2073A8DB5}"/>
              </a:ext>
            </a:extLst>
          </p:cNvPr>
          <p:cNvSpPr>
            <a:spLocks noGrp="1"/>
          </p:cNvSpPr>
          <p:nvPr>
            <p:ph type="title"/>
          </p:nvPr>
        </p:nvSpPr>
        <p:spPr>
          <a:xfrm>
            <a:off x="838200" y="365125"/>
            <a:ext cx="10515600" cy="1325563"/>
          </a:xfrm>
        </p:spPr>
        <p:txBody>
          <a:bodyPr>
            <a:normAutofit/>
          </a:bodyPr>
          <a:lstStyle/>
          <a:p>
            <a:pPr>
              <a:lnSpc>
                <a:spcPct val="120000"/>
              </a:lnSpc>
            </a:pPr>
            <a:r>
              <a:rPr lang="zh-CN" altLang="en-US" b="1" dirty="0">
                <a:latin typeface="微软雅黑" panose="020B0503020204020204" pitchFamily="34" charset="-122"/>
                <a:ea typeface="微软雅黑" panose="020B0503020204020204" pitchFamily="34" charset="-122"/>
              </a:rPr>
              <a:t>项目测试结果</a:t>
            </a:r>
          </a:p>
        </p:txBody>
      </p:sp>
    </p:spTree>
    <p:extLst>
      <p:ext uri="{BB962C8B-B14F-4D97-AF65-F5344CB8AC3E}">
        <p14:creationId xmlns:p14="http://schemas.microsoft.com/office/powerpoint/2010/main" val="3032024517"/>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55B990C-B58C-4DDF-96AA-ED6B7E847D62}"/>
              </a:ext>
            </a:extLst>
          </p:cNvPr>
          <p:cNvSpPr>
            <a:spLocks noGrp="1"/>
          </p:cNvSpPr>
          <p:nvPr>
            <p:ph idx="1"/>
          </p:nvPr>
        </p:nvSpPr>
        <p:spPr>
          <a:xfrm>
            <a:off x="838200" y="2447109"/>
            <a:ext cx="10515599" cy="1963781"/>
          </a:xfrm>
        </p:spPr>
        <p:txBody>
          <a:bodyPr>
            <a:noAutofit/>
          </a:bodyPr>
          <a:lstStyle/>
          <a:p>
            <a:pPr marL="0" indent="0" algn="ctr">
              <a:lnSpc>
                <a:spcPct val="150000"/>
              </a:lnSpc>
              <a:buNone/>
            </a:pPr>
            <a:r>
              <a:rPr lang="zh-CN" altLang="en-US" sz="8000" dirty="0">
                <a:solidFill>
                  <a:schemeClr val="bg1"/>
                </a:solidFill>
                <a:latin typeface="百度综艺简体" panose="02010601030101010101" pitchFamily="2" charset="-122"/>
                <a:ea typeface="百度综艺简体" panose="02010601030101010101" pitchFamily="2" charset="-122"/>
              </a:rPr>
              <a:t>项目展示</a:t>
            </a:r>
            <a:endParaRPr lang="en-US" altLang="zh-CN" sz="8000" dirty="0">
              <a:solidFill>
                <a:schemeClr val="bg1"/>
              </a:solidFill>
              <a:latin typeface="百度综艺简体" panose="02010601030101010101" pitchFamily="2" charset="-122"/>
              <a:ea typeface="百度综艺简体" panose="02010601030101010101" pitchFamily="2" charset="-122"/>
            </a:endParaRPr>
          </a:p>
        </p:txBody>
      </p:sp>
      <p:sp>
        <p:nvSpPr>
          <p:cNvPr id="5" name="标题 4">
            <a:extLst>
              <a:ext uri="{FF2B5EF4-FFF2-40B4-BE49-F238E27FC236}">
                <a16:creationId xmlns:a16="http://schemas.microsoft.com/office/drawing/2014/main" id="{531D6BDC-4C27-4A47-BE4A-48C8CADFE618}"/>
              </a:ext>
            </a:extLst>
          </p:cNvPr>
          <p:cNvSpPr>
            <a:spLocks noGrp="1"/>
          </p:cNvSpPr>
          <p:nvPr>
            <p:ph type="title"/>
          </p:nvPr>
        </p:nvSpPr>
        <p:spPr/>
        <p:txBody>
          <a:bodyPr/>
          <a:lstStyle/>
          <a:p>
            <a:endParaRPr lang="zh-CN" altLang="en-US"/>
          </a:p>
        </p:txBody>
      </p:sp>
      <p:sp>
        <p:nvSpPr>
          <p:cNvPr id="2" name="文本框 1">
            <a:extLst>
              <a:ext uri="{FF2B5EF4-FFF2-40B4-BE49-F238E27FC236}">
                <a16:creationId xmlns:a16="http://schemas.microsoft.com/office/drawing/2014/main" id="{28FA0162-6A45-4342-9132-A374C11F77D3}"/>
              </a:ext>
            </a:extLst>
          </p:cNvPr>
          <p:cNvSpPr txBox="1"/>
          <p:nvPr/>
        </p:nvSpPr>
        <p:spPr>
          <a:xfrm>
            <a:off x="2133600" y="4155749"/>
            <a:ext cx="8270789" cy="830997"/>
          </a:xfrm>
          <a:prstGeom prst="rect">
            <a:avLst/>
          </a:prstGeom>
          <a:noFill/>
        </p:spPr>
        <p:txBody>
          <a:bodyPr wrap="square" rtlCol="0">
            <a:spAutoFit/>
          </a:bodyPr>
          <a:lstStyle/>
          <a:p>
            <a:pPr algn="ctr"/>
            <a:r>
              <a:rPr lang="en-US" altLang="zh-CN" sz="2400" dirty="0">
                <a:hlinkClick r:id="rId3"/>
              </a:rPr>
              <a:t>https://github.com/tianfr/Website-for-XJTUPSA</a:t>
            </a:r>
            <a:endParaRPr lang="en-US" altLang="zh-CN" sz="2400" dirty="0"/>
          </a:p>
          <a:p>
            <a:pPr algn="ctr"/>
            <a:r>
              <a:rPr lang="en-US" altLang="zh-CN" sz="2400" dirty="0">
                <a:hlinkClick r:id="rId4"/>
              </a:rPr>
              <a:t>http://xjtumun2020.xjtupsa.com/</a:t>
            </a:r>
            <a:endParaRPr lang="zh-CN" altLang="en-US" sz="2400" dirty="0"/>
          </a:p>
        </p:txBody>
      </p:sp>
    </p:spTree>
    <p:extLst>
      <p:ext uri="{BB962C8B-B14F-4D97-AF65-F5344CB8AC3E}">
        <p14:creationId xmlns:p14="http://schemas.microsoft.com/office/powerpoint/2010/main" val="991791558"/>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55B990C-B58C-4DDF-96AA-ED6B7E847D62}"/>
              </a:ext>
            </a:extLst>
          </p:cNvPr>
          <p:cNvSpPr>
            <a:spLocks noGrp="1"/>
          </p:cNvSpPr>
          <p:nvPr>
            <p:ph idx="1"/>
          </p:nvPr>
        </p:nvSpPr>
        <p:spPr>
          <a:xfrm>
            <a:off x="838201" y="1804558"/>
            <a:ext cx="10515599" cy="3072242"/>
          </a:xfrm>
        </p:spPr>
        <p:txBody>
          <a:bodyPr>
            <a:noAutofit/>
          </a:bodyPr>
          <a:lstStyle/>
          <a:p>
            <a:pPr marL="0" indent="0" algn="ctr">
              <a:lnSpc>
                <a:spcPct val="150000"/>
              </a:lnSpc>
              <a:buNone/>
            </a:pPr>
            <a:r>
              <a:rPr lang="en-US" altLang="zh-CN" sz="11500" dirty="0">
                <a:solidFill>
                  <a:schemeClr val="bg1"/>
                </a:solidFill>
                <a:latin typeface="百度综艺简体" panose="02010601030101010101" pitchFamily="2" charset="-122"/>
                <a:ea typeface="百度综艺简体" panose="02010601030101010101" pitchFamily="2" charset="-122"/>
              </a:rPr>
              <a:t>Q&amp;A</a:t>
            </a:r>
          </a:p>
        </p:txBody>
      </p:sp>
      <p:sp>
        <p:nvSpPr>
          <p:cNvPr id="5" name="标题 4">
            <a:extLst>
              <a:ext uri="{FF2B5EF4-FFF2-40B4-BE49-F238E27FC236}">
                <a16:creationId xmlns:a16="http://schemas.microsoft.com/office/drawing/2014/main" id="{531D6BDC-4C27-4A47-BE4A-48C8CADFE618}"/>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745197599"/>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55B990C-B58C-4DDF-96AA-ED6B7E847D62}"/>
              </a:ext>
            </a:extLst>
          </p:cNvPr>
          <p:cNvSpPr>
            <a:spLocks noGrp="1"/>
          </p:cNvSpPr>
          <p:nvPr>
            <p:ph idx="1"/>
          </p:nvPr>
        </p:nvSpPr>
        <p:spPr>
          <a:xfrm>
            <a:off x="838200" y="2331779"/>
            <a:ext cx="10515599" cy="3072242"/>
          </a:xfrm>
        </p:spPr>
        <p:txBody>
          <a:bodyPr>
            <a:noAutofit/>
          </a:bodyPr>
          <a:lstStyle/>
          <a:p>
            <a:pPr marL="0" indent="0" algn="ctr">
              <a:lnSpc>
                <a:spcPct val="150000"/>
              </a:lnSpc>
              <a:buNone/>
            </a:pPr>
            <a:r>
              <a:rPr lang="zh-CN" altLang="en-US" sz="8800" dirty="0">
                <a:solidFill>
                  <a:schemeClr val="bg1"/>
                </a:solidFill>
                <a:latin typeface="百度综艺简体" panose="02010601030101010101" pitchFamily="2" charset="-122"/>
                <a:ea typeface="百度综艺简体" panose="02010601030101010101" pitchFamily="2" charset="-122"/>
              </a:rPr>
              <a:t>谢谢大家</a:t>
            </a:r>
            <a:endParaRPr lang="en-US" altLang="zh-CN" sz="8800" dirty="0">
              <a:solidFill>
                <a:schemeClr val="bg1"/>
              </a:solidFill>
              <a:latin typeface="百度综艺简体" panose="02010601030101010101" pitchFamily="2" charset="-122"/>
              <a:ea typeface="百度综艺简体" panose="02010601030101010101" pitchFamily="2" charset="-122"/>
            </a:endParaRPr>
          </a:p>
        </p:txBody>
      </p:sp>
      <p:sp>
        <p:nvSpPr>
          <p:cNvPr id="5" name="标题 4">
            <a:extLst>
              <a:ext uri="{FF2B5EF4-FFF2-40B4-BE49-F238E27FC236}">
                <a16:creationId xmlns:a16="http://schemas.microsoft.com/office/drawing/2014/main" id="{531D6BDC-4C27-4A47-BE4A-48C8CADFE618}"/>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955514428"/>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8EC85-3E27-42AB-980D-08EB4C778409}"/>
              </a:ext>
            </a:extLst>
          </p:cNvPr>
          <p:cNvSpPr>
            <a:spLocks noGrp="1"/>
          </p:cNvSpPr>
          <p:nvPr>
            <p:ph type="title"/>
          </p:nvPr>
        </p:nvSpPr>
        <p:spPr>
          <a:xfrm>
            <a:off x="838200" y="365125"/>
            <a:ext cx="10515600" cy="1325563"/>
          </a:xfrm>
        </p:spPr>
        <p:txBody>
          <a:bodyPr/>
          <a:lstStyle/>
          <a:p>
            <a:r>
              <a:rPr lang="zh-CN" altLang="en-US" b="1" dirty="0">
                <a:latin typeface="微软雅黑" panose="020B0503020204020204" pitchFamily="34" charset="-122"/>
                <a:ea typeface="微软雅黑" panose="020B0503020204020204" pitchFamily="34" charset="-122"/>
              </a:rPr>
              <a:t>项目背景</a:t>
            </a:r>
          </a:p>
        </p:txBody>
      </p:sp>
      <p:sp>
        <p:nvSpPr>
          <p:cNvPr id="3" name="内容占位符 2">
            <a:extLst>
              <a:ext uri="{FF2B5EF4-FFF2-40B4-BE49-F238E27FC236}">
                <a16:creationId xmlns:a16="http://schemas.microsoft.com/office/drawing/2014/main" id="{6D8A97F4-9401-4679-9075-83CF84EEF4F1}"/>
              </a:ext>
            </a:extLst>
          </p:cNvPr>
          <p:cNvSpPr>
            <a:spLocks noGrp="1"/>
          </p:cNvSpPr>
          <p:nvPr>
            <p:ph idx="1"/>
          </p:nvPr>
        </p:nvSpPr>
        <p:spPr/>
        <p:txBody>
          <a:bodyPr/>
          <a:lstStyle/>
          <a:p>
            <a:pPr marL="0" indent="0">
              <a:lnSpc>
                <a:spcPct val="150000"/>
              </a:lnSpc>
              <a:buNone/>
            </a:pPr>
            <a:r>
              <a:rPr lang="zh-CN" altLang="zh-CN" dirty="0">
                <a:latin typeface="微软雅黑 Light" panose="020B0502040204020203" pitchFamily="34" charset="-122"/>
                <a:ea typeface="微软雅黑 Light" panose="020B0502040204020203" pitchFamily="34" charset="-122"/>
              </a:rPr>
              <a:t>我校模联社团承办模拟联合国大会，大会策划团队亟需一个系统来实现与会代表和志愿者的报名和管理等工作。该系统将为与会代表提供报名和获取大会相关信息等服务，为大会志愿者提供报名等服务。</a:t>
            </a:r>
          </a:p>
          <a:p>
            <a:pPr>
              <a:lnSpc>
                <a:spcPct val="150000"/>
              </a:lnSpc>
            </a:pP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873082293"/>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AAFF13D9-942D-4C28-BD4F-042AC91BEFBD}"/>
              </a:ext>
            </a:extLst>
          </p:cNvPr>
          <p:cNvSpPr>
            <a:spLocks noGrp="1"/>
          </p:cNvSpPr>
          <p:nvPr>
            <p:ph type="title"/>
          </p:nvPr>
        </p:nvSpPr>
        <p:spPr>
          <a:xfrm>
            <a:off x="838200" y="365125"/>
            <a:ext cx="10515600" cy="1325563"/>
          </a:xfrm>
        </p:spPr>
        <p:txBody>
          <a:bodyPr/>
          <a:lstStyle/>
          <a:p>
            <a:r>
              <a:rPr lang="zh-CN" altLang="en-US" b="1" dirty="0">
                <a:latin typeface="微软雅黑" panose="020B0503020204020204" pitchFamily="34" charset="-122"/>
                <a:ea typeface="微软雅黑" panose="020B0503020204020204" pitchFamily="34" charset="-122"/>
              </a:rPr>
              <a:t>项目目标</a:t>
            </a:r>
          </a:p>
        </p:txBody>
      </p:sp>
      <p:sp>
        <p:nvSpPr>
          <p:cNvPr id="9" name="内容占位符 2">
            <a:extLst>
              <a:ext uri="{FF2B5EF4-FFF2-40B4-BE49-F238E27FC236}">
                <a16:creationId xmlns:a16="http://schemas.microsoft.com/office/drawing/2014/main" id="{FDD5711A-B3A8-4864-8EF4-8764162490DE}"/>
              </a:ext>
            </a:extLst>
          </p:cNvPr>
          <p:cNvSpPr>
            <a:spLocks noGrp="1"/>
          </p:cNvSpPr>
          <p:nvPr>
            <p:ph idx="1"/>
          </p:nvPr>
        </p:nvSpPr>
        <p:spPr>
          <a:xfrm>
            <a:off x="838200" y="1825625"/>
            <a:ext cx="10515600" cy="4351338"/>
          </a:xfrm>
        </p:spPr>
        <p:txBody>
          <a:bodyPr/>
          <a:lstStyle/>
          <a:p>
            <a:pPr marL="0" indent="0">
              <a:lnSpc>
                <a:spcPct val="150000"/>
              </a:lnSpc>
              <a:buNone/>
            </a:pPr>
            <a:r>
              <a:rPr lang="zh-CN" altLang="zh-CN" dirty="0">
                <a:latin typeface="微软雅黑 Light" panose="020B0502040204020203" pitchFamily="34" charset="-122"/>
                <a:ea typeface="微软雅黑 Light" panose="020B0502040204020203" pitchFamily="34" charset="-122"/>
              </a:rPr>
              <a:t>本项目旨在为大会提供易用的报名平台，满足社团需要志愿者等相关人员提交信息报名的需求。系统节约大会策划团队收集和管理与会人员和志愿者的报名信息的工作量，避免人工操作的疏忽，提升管理效率与活动服务质量。此外，还将为与会人员带来良好的使用体验，塑造社团的良好形象。</a:t>
            </a:r>
          </a:p>
          <a:p>
            <a:pPr>
              <a:lnSpc>
                <a:spcPct val="150000"/>
              </a:lnSpc>
            </a:pP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361749182"/>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3AA8C4F-FCE1-4050-BA26-69E7C349EB17}"/>
              </a:ext>
            </a:extLst>
          </p:cNvPr>
          <p:cNvSpPr>
            <a:spLocks noGrp="1"/>
          </p:cNvSpPr>
          <p:nvPr>
            <p:ph type="title"/>
          </p:nvPr>
        </p:nvSpPr>
        <p:spPr>
          <a:xfrm>
            <a:off x="838200" y="365125"/>
            <a:ext cx="10515600" cy="1325563"/>
          </a:xfrm>
        </p:spPr>
        <p:txBody>
          <a:bodyPr/>
          <a:lstStyle/>
          <a:p>
            <a:r>
              <a:rPr lang="zh-CN" altLang="en-US" b="1" dirty="0">
                <a:latin typeface="微软雅黑" panose="020B0503020204020204" pitchFamily="34" charset="-122"/>
                <a:ea typeface="微软雅黑" panose="020B0503020204020204" pitchFamily="34" charset="-122"/>
              </a:rPr>
              <a:t>用户群体</a:t>
            </a:r>
          </a:p>
        </p:txBody>
      </p:sp>
      <p:sp>
        <p:nvSpPr>
          <p:cNvPr id="11" name="内容占位符 2">
            <a:extLst>
              <a:ext uri="{FF2B5EF4-FFF2-40B4-BE49-F238E27FC236}">
                <a16:creationId xmlns:a16="http://schemas.microsoft.com/office/drawing/2014/main" id="{5D0250CC-C05B-4AED-A206-F024C05A9A02}"/>
              </a:ext>
            </a:extLst>
          </p:cNvPr>
          <p:cNvSpPr>
            <a:spLocks noGrp="1"/>
          </p:cNvSpPr>
          <p:nvPr>
            <p:ph idx="1"/>
          </p:nvPr>
        </p:nvSpPr>
        <p:spPr>
          <a:xfrm>
            <a:off x="838200" y="1825625"/>
            <a:ext cx="10515600" cy="4351338"/>
          </a:xfrm>
        </p:spPr>
        <p:txBody>
          <a:bodyPr/>
          <a:lstStyle/>
          <a:p>
            <a:pPr>
              <a:lnSpc>
                <a:spcPct val="150000"/>
              </a:lnSpc>
            </a:pPr>
            <a:r>
              <a:rPr lang="zh-CN" altLang="zh-CN" dirty="0">
                <a:ea typeface="微软雅黑 Light" panose="020B0502040204020203" pitchFamily="34" charset="-122"/>
              </a:rPr>
              <a:t>本项目为中国模联大会</a:t>
            </a:r>
            <a:r>
              <a:rPr lang="en-US" altLang="zh-CN" dirty="0">
                <a:ea typeface="微软雅黑 Light" panose="020B0502040204020203" pitchFamily="34" charset="-122"/>
              </a:rPr>
              <a:t>2020</a:t>
            </a:r>
            <a:r>
              <a:rPr lang="zh-CN" altLang="zh-CN" dirty="0">
                <a:ea typeface="微软雅黑 Light" panose="020B0502040204020203" pitchFamily="34" charset="-122"/>
              </a:rPr>
              <a:t>提供报名系统，主要面向的用户群体为各与会大学代表以及社团志愿者等相关人员。该用户群体具有较高的学习能力以及对陌生平台的接受能力。系统的维护工作主要由社团志愿者完成，要求维护人员具有一定的后台维护以及数据库管理能力。预计报名平台在前期使用频率不高，在报名截止日期前一个月达到顶峰，约为</a:t>
            </a:r>
            <a:r>
              <a:rPr lang="en-US" altLang="zh-CN" dirty="0">
                <a:ea typeface="微软雅黑 Light" panose="020B0502040204020203" pitchFamily="34" charset="-122"/>
              </a:rPr>
              <a:t>200</a:t>
            </a:r>
            <a:r>
              <a:rPr lang="zh-CN" altLang="zh-CN" dirty="0">
                <a:ea typeface="微软雅黑 Light" panose="020B0502040204020203" pitchFamily="34" charset="-122"/>
              </a:rPr>
              <a:t>访问量</a:t>
            </a:r>
            <a:r>
              <a:rPr lang="en-US" altLang="zh-CN" dirty="0">
                <a:ea typeface="微软雅黑 Light" panose="020B0502040204020203" pitchFamily="34" charset="-122"/>
              </a:rPr>
              <a:t>/</a:t>
            </a:r>
            <a:r>
              <a:rPr lang="zh-CN" altLang="zh-CN" dirty="0">
                <a:ea typeface="微软雅黑 Light" panose="020B0502040204020203" pitchFamily="34" charset="-122"/>
              </a:rPr>
              <a:t>天。</a:t>
            </a:r>
          </a:p>
          <a:p>
            <a:pPr>
              <a:lnSpc>
                <a:spcPct val="150000"/>
              </a:lnSpc>
            </a:pPr>
            <a:endParaRPr lang="zh-CN" altLang="en-US" dirty="0">
              <a:ea typeface="微软雅黑 Light" panose="020B0502040204020203" pitchFamily="34" charset="-122"/>
            </a:endParaRPr>
          </a:p>
        </p:txBody>
      </p:sp>
    </p:spTree>
    <p:extLst>
      <p:ext uri="{BB962C8B-B14F-4D97-AF65-F5344CB8AC3E}">
        <p14:creationId xmlns:p14="http://schemas.microsoft.com/office/powerpoint/2010/main" val="516811106"/>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39A51DFF-AB6F-48CB-A17B-2E3DF2E08FC8}"/>
              </a:ext>
            </a:extLst>
          </p:cNvPr>
          <p:cNvSpPr>
            <a:spLocks noGrp="1"/>
          </p:cNvSpPr>
          <p:nvPr>
            <p:ph type="title"/>
          </p:nvPr>
        </p:nvSpPr>
        <p:spPr>
          <a:xfrm>
            <a:off x="838200" y="365125"/>
            <a:ext cx="10515600" cy="1325563"/>
          </a:xfrm>
        </p:spPr>
        <p:txBody>
          <a:bodyPr/>
          <a:lstStyle/>
          <a:p>
            <a:r>
              <a:rPr lang="zh-CN" altLang="en-US" b="1" dirty="0">
                <a:latin typeface="微软雅黑" panose="020B0503020204020204" pitchFamily="34" charset="-122"/>
                <a:ea typeface="微软雅黑" panose="020B0503020204020204" pitchFamily="34" charset="-122"/>
              </a:rPr>
              <a:t>项目约束</a:t>
            </a:r>
          </a:p>
        </p:txBody>
      </p:sp>
      <p:sp>
        <p:nvSpPr>
          <p:cNvPr id="9" name="内容占位符 5">
            <a:extLst>
              <a:ext uri="{FF2B5EF4-FFF2-40B4-BE49-F238E27FC236}">
                <a16:creationId xmlns:a16="http://schemas.microsoft.com/office/drawing/2014/main" id="{DDCB5F6D-876E-42FC-BD20-AA8B8B129ADF}"/>
              </a:ext>
            </a:extLst>
          </p:cNvPr>
          <p:cNvSpPr>
            <a:spLocks noGrp="1"/>
          </p:cNvSpPr>
          <p:nvPr>
            <p:ph idx="1"/>
          </p:nvPr>
        </p:nvSpPr>
        <p:spPr>
          <a:xfrm>
            <a:off x="838200" y="1825625"/>
            <a:ext cx="10515600" cy="4351338"/>
          </a:xfrm>
        </p:spPr>
        <p:txBody>
          <a:bodyPr/>
          <a:lstStyle/>
          <a:p>
            <a:pPr>
              <a:lnSpc>
                <a:spcPct val="150000"/>
              </a:lnSpc>
            </a:pPr>
            <a:r>
              <a:rPr lang="zh-CN" altLang="zh-CN" dirty="0">
                <a:ea typeface="微软雅黑 Light" panose="020B0502040204020203" pitchFamily="34" charset="-122"/>
              </a:rPr>
              <a:t>项目需要在在</a:t>
            </a:r>
            <a:r>
              <a:rPr lang="en-US" altLang="zh-CN" dirty="0">
                <a:ea typeface="微软雅黑 Light" panose="020B0502040204020203" pitchFamily="34" charset="-122"/>
              </a:rPr>
              <a:t>2</a:t>
            </a:r>
            <a:r>
              <a:rPr lang="zh-CN" altLang="zh-CN" dirty="0">
                <a:ea typeface="微软雅黑 Light" panose="020B0502040204020203" pitchFamily="34" charset="-122"/>
              </a:rPr>
              <a:t>个月时间范围内完成“社团官网报名系统”的构建。网站需要具有一定的美观度，并且浏览网站的用户可以清晰了解大会的相关内容。该网站至少支持处理</a:t>
            </a:r>
            <a:r>
              <a:rPr lang="en-US" altLang="zh-CN" dirty="0">
                <a:ea typeface="微软雅黑 Light" panose="020B0502040204020203" pitchFamily="34" charset="-122"/>
              </a:rPr>
              <a:t>2000</a:t>
            </a:r>
            <a:r>
              <a:rPr lang="zh-CN" altLang="zh-CN" dirty="0">
                <a:ea typeface="微软雅黑 Light" panose="020B0502040204020203" pitchFamily="34" charset="-122"/>
              </a:rPr>
              <a:t>名用户报名信息，支持相关活动文件下载次数不少于</a:t>
            </a:r>
            <a:r>
              <a:rPr lang="en-US" altLang="zh-CN" dirty="0">
                <a:ea typeface="微软雅黑 Light" panose="020B0502040204020203" pitchFamily="34" charset="-122"/>
              </a:rPr>
              <a:t>3000</a:t>
            </a:r>
            <a:r>
              <a:rPr lang="zh-CN" altLang="zh-CN" dirty="0">
                <a:ea typeface="微软雅黑 Light" panose="020B0502040204020203" pitchFamily="34" charset="-122"/>
              </a:rPr>
              <a:t>次，活动相关信息需要能清晰无歧义地对用户进行展示。</a:t>
            </a:r>
          </a:p>
          <a:p>
            <a:pPr>
              <a:lnSpc>
                <a:spcPct val="150000"/>
              </a:lnSpc>
            </a:pPr>
            <a:endParaRPr lang="zh-CN" altLang="en-US" dirty="0">
              <a:ea typeface="微软雅黑 Light" panose="020B0502040204020203" pitchFamily="34" charset="-122"/>
            </a:endParaRPr>
          </a:p>
        </p:txBody>
      </p:sp>
    </p:spTree>
    <p:extLst>
      <p:ext uri="{BB962C8B-B14F-4D97-AF65-F5344CB8AC3E}">
        <p14:creationId xmlns:p14="http://schemas.microsoft.com/office/powerpoint/2010/main" val="3611975141"/>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dg5ameg">
      <a:majorFont>
        <a:latin typeface="Palatino Linotype" panose="020F0302020204030204"/>
        <a:ea typeface="微软雅黑"/>
        <a:cs typeface=""/>
      </a:majorFont>
      <a:minorFont>
        <a:latin typeface="Palatino Linotype"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TotalTime>
  <Words>3562</Words>
  <Application>Microsoft Office PowerPoint</Application>
  <PresentationFormat>宽屏</PresentationFormat>
  <Paragraphs>472</Paragraphs>
  <Slides>55</Slides>
  <Notes>0</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vt:i4>
      </vt:variant>
      <vt:variant>
        <vt:lpstr>幻灯片标题</vt:lpstr>
      </vt:variant>
      <vt:variant>
        <vt:i4>55</vt:i4>
      </vt:variant>
    </vt:vector>
  </HeadingPairs>
  <TitlesOfParts>
    <vt:vector size="70" baseType="lpstr">
      <vt:lpstr>百度综艺简体</vt:lpstr>
      <vt:lpstr>等线</vt:lpstr>
      <vt:lpstr>等线 Light</vt:lpstr>
      <vt:lpstr>方正小标宋简体</vt:lpstr>
      <vt:lpstr>黑体</vt:lpstr>
      <vt:lpstr>微软雅黑</vt:lpstr>
      <vt:lpstr>微软雅黑 Light</vt:lpstr>
      <vt:lpstr>Arial</vt:lpstr>
      <vt:lpstr>Calibri</vt:lpstr>
      <vt:lpstr>Palatino Linotype</vt:lpstr>
      <vt:lpstr>Rockwell</vt:lpstr>
      <vt:lpstr>Times New Roman</vt:lpstr>
      <vt:lpstr>Office 主题​​</vt:lpstr>
      <vt:lpstr>1_Office 主题​​</vt:lpstr>
      <vt:lpstr>Visio</vt:lpstr>
      <vt:lpstr>软件项目管理 综合实践</vt:lpstr>
      <vt:lpstr>PowerPoint 演示文稿</vt:lpstr>
      <vt:lpstr>PowerPoint 演示文稿</vt:lpstr>
      <vt:lpstr>项目综述</vt:lpstr>
      <vt:lpstr>项目背景</vt:lpstr>
      <vt:lpstr>项目背景</vt:lpstr>
      <vt:lpstr>项目目标</vt:lpstr>
      <vt:lpstr>用户群体</vt:lpstr>
      <vt:lpstr>项目约束</vt:lpstr>
      <vt:lpstr>用户界面需求</vt:lpstr>
      <vt:lpstr>网站功能需求</vt:lpstr>
      <vt:lpstr>设备需求</vt:lpstr>
      <vt:lpstr>PowerPoint 演示文稿</vt:lpstr>
      <vt:lpstr>项目所需人力资源分析</vt:lpstr>
      <vt:lpstr>现有人力资源情况</vt:lpstr>
      <vt:lpstr>项目组织结构图</vt:lpstr>
      <vt:lpstr>项目人力责任分配矩阵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项目成本管理</vt:lpstr>
      <vt:lpstr>PowerPoint 演示文稿</vt:lpstr>
      <vt:lpstr>PowerPoint 演示文稿</vt:lpstr>
      <vt:lpstr>PowerPoint 演示文稿</vt:lpstr>
      <vt:lpstr>PowerPoint 演示文稿</vt:lpstr>
      <vt:lpstr>PowerPoint 演示文稿</vt:lpstr>
      <vt:lpstr>PowerPoint 演示文稿</vt:lpstr>
      <vt:lpstr>项目质量管理</vt:lpstr>
      <vt:lpstr>过程与产品质量检查计划</vt:lpstr>
      <vt:lpstr>质量保证人员参与技术评审计划</vt:lpstr>
      <vt:lpstr>质量管理计划完成情况</vt:lpstr>
      <vt:lpstr>PowerPoint 演示文稿</vt:lpstr>
      <vt:lpstr>WBS&amp;WBS字典&amp;活动网格图</vt:lpstr>
      <vt:lpstr>PowerPoint 演示文稿</vt:lpstr>
      <vt:lpstr>甘特图&amp;里程碑清单</vt:lpstr>
      <vt:lpstr>PowerPoint 演示文稿</vt:lpstr>
      <vt:lpstr>PowerPoint 演示文稿</vt:lpstr>
      <vt:lpstr>项目中遇到的风险及解决</vt:lpstr>
      <vt:lpstr>其他识别到的风险</vt:lpstr>
      <vt:lpstr>其他识别到的风险</vt:lpstr>
      <vt:lpstr>PowerPoint 演示文稿</vt:lpstr>
      <vt:lpstr>项目测试结果</vt:lpstr>
      <vt:lpstr>项目测试结果</vt:lpstr>
      <vt:lpstr>项目测试结果</vt:lpstr>
      <vt:lpstr>项目测试结果</vt:lpstr>
      <vt:lpstr>项目测试结果</vt:lpstr>
      <vt:lpstr>项目测试结果</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奕辰</dc:creator>
  <cp:lastModifiedBy>田 丰瑞</cp:lastModifiedBy>
  <cp:revision>40</cp:revision>
  <dcterms:created xsi:type="dcterms:W3CDTF">2020-01-01T16:51:31Z</dcterms:created>
  <dcterms:modified xsi:type="dcterms:W3CDTF">2020-01-02T16:55:49Z</dcterms:modified>
</cp:coreProperties>
</file>